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5" r:id="rId1"/>
  </p:sldMasterIdLst>
  <p:notesMasterIdLst>
    <p:notesMasterId r:id="rId29"/>
  </p:notesMasterIdLst>
  <p:handoutMasterIdLst>
    <p:handoutMasterId r:id="rId30"/>
  </p:handoutMasterIdLst>
  <p:sldIdLst>
    <p:sldId id="1714" r:id="rId2"/>
    <p:sldId id="1762" r:id="rId3"/>
    <p:sldId id="1763" r:id="rId4"/>
    <p:sldId id="1764" r:id="rId5"/>
    <p:sldId id="1765" r:id="rId6"/>
    <p:sldId id="1766" r:id="rId7"/>
    <p:sldId id="1737" r:id="rId8"/>
    <p:sldId id="1738" r:id="rId9"/>
    <p:sldId id="1739" r:id="rId10"/>
    <p:sldId id="1740" r:id="rId11"/>
    <p:sldId id="1741" r:id="rId12"/>
    <p:sldId id="1742" r:id="rId13"/>
    <p:sldId id="1767" r:id="rId14"/>
    <p:sldId id="1743" r:id="rId15"/>
    <p:sldId id="1744" r:id="rId16"/>
    <p:sldId id="1745" r:id="rId17"/>
    <p:sldId id="1746" r:id="rId18"/>
    <p:sldId id="1747" r:id="rId19"/>
    <p:sldId id="1716" r:id="rId20"/>
    <p:sldId id="1768" r:id="rId21"/>
    <p:sldId id="1769" r:id="rId22"/>
    <p:sldId id="1770" r:id="rId23"/>
    <p:sldId id="1771" r:id="rId24"/>
    <p:sldId id="1772" r:id="rId25"/>
    <p:sldId id="1773" r:id="rId26"/>
    <p:sldId id="1774" r:id="rId27"/>
    <p:sldId id="1775" r:id="rId28"/>
  </p:sldIdLst>
  <p:sldSz cx="9144000" cy="6858000" type="screen4x3"/>
  <p:notesSz cx="6954838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1611DF-7C3D-4A88-BD02-61026368AF84}">
          <p14:sldIdLst>
            <p14:sldId id="1714"/>
            <p14:sldId id="1762"/>
            <p14:sldId id="1763"/>
            <p14:sldId id="1764"/>
            <p14:sldId id="1765"/>
            <p14:sldId id="1766"/>
            <p14:sldId id="1737"/>
            <p14:sldId id="1738"/>
            <p14:sldId id="1739"/>
            <p14:sldId id="1740"/>
            <p14:sldId id="1741"/>
            <p14:sldId id="1742"/>
            <p14:sldId id="1767"/>
            <p14:sldId id="1743"/>
            <p14:sldId id="1744"/>
            <p14:sldId id="1745"/>
            <p14:sldId id="1746"/>
            <p14:sldId id="1747"/>
            <p14:sldId id="1716"/>
            <p14:sldId id="1768"/>
            <p14:sldId id="1769"/>
            <p14:sldId id="1770"/>
            <p14:sldId id="1771"/>
            <p14:sldId id="1772"/>
            <p14:sldId id="1773"/>
            <p14:sldId id="1774"/>
            <p14:sldId id="1775"/>
          </p14:sldIdLst>
        </p14:section>
        <p14:section name="Untitled Section" id="{E3767285-FBFC-4813-8C18-4A98A8121A4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19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FF00"/>
    <a:srgbClr val="FF9933"/>
    <a:srgbClr val="0033CC"/>
    <a:srgbClr val="FE1200"/>
    <a:srgbClr val="FF0000"/>
    <a:srgbClr val="DDDDDD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361" autoAdjust="0"/>
    <p:restoredTop sz="80365" autoAdjust="0"/>
  </p:normalViewPr>
  <p:slideViewPr>
    <p:cSldViewPr>
      <p:cViewPr varScale="1">
        <p:scale>
          <a:sx n="56" d="100"/>
          <a:sy n="56" d="100"/>
        </p:scale>
        <p:origin x="77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2309" y="-86"/>
      </p:cViewPr>
      <p:guideLst>
        <p:guide orient="horz" pos="2932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9264" y="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723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9264" y="8842723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43B3E48-8F7D-41C1-BF40-6A6A7D8075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539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0774" y="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8500"/>
            <a:ext cx="4652962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6708" y="4422131"/>
            <a:ext cx="5101422" cy="418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426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0774" y="884426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9575C308-D142-4DE6-8CF3-65FDFE6FE9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95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5C308-D142-4DE6-8CF3-65FDFE6FE9A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748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82547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5060" indent="-290408" defTabSz="982547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1631" indent="-232326" defTabSz="982547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6283" indent="-232326" defTabSz="982547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0936" indent="-232326" defTabSz="982547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55588" indent="-232326" defTabSz="982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0240" indent="-232326" defTabSz="982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893" indent="-232326" defTabSz="982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9545" indent="-232326" defTabSz="98254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5A2C1B0-ED3E-4E9F-BA4F-C120B6B03612}" type="slidenum">
              <a:rPr lang="en-US" altLang="en-US" sz="1300"/>
              <a:pPr/>
              <a:t>16</a:t>
            </a:fld>
            <a:endParaRPr lang="en-US" altLang="en-US" sz="13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2225" y="720725"/>
            <a:ext cx="4916488" cy="3687763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913" y="4649815"/>
            <a:ext cx="5540163" cy="440772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The PAS 5500/850 248nm DUV step and Scan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Starlith 500 Lens from Carl Zeiss – used in ASML PAS 5500/550B scanner for 180nm processes and a 26x33mm field. </a:t>
            </a:r>
          </a:p>
        </p:txBody>
      </p:sp>
    </p:spTree>
    <p:extLst>
      <p:ext uri="{BB962C8B-B14F-4D97-AF65-F5344CB8AC3E}">
        <p14:creationId xmlns:p14="http://schemas.microsoft.com/office/powerpoint/2010/main" val="3524330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825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060" indent="-290408" algn="l" defTabSz="9825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1631" indent="-232326" algn="l" defTabSz="9825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26283" indent="-232326" algn="l" defTabSz="9825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0936" indent="-232326" algn="l" defTabSz="9825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5588" indent="-232326" defTabSz="9825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20240" indent="-232326" defTabSz="9825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84893" indent="-232326" defTabSz="9825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49545" indent="-232326" defTabSz="9825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D15B234-9CA7-4192-8AA5-F6CF347362F6}" type="slidenum">
              <a:rPr lang="en-US" altLang="en-US" sz="1300"/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 sz="1300"/>
          </a:p>
        </p:txBody>
      </p:sp>
      <p:sp>
        <p:nvSpPr>
          <p:cNvPr id="630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0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68896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46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5915" indent="-279198" algn="l" defTabSz="9446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16792" indent="-223358" algn="l" defTabSz="9446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63508" indent="-223358" algn="l" defTabSz="9446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0226" indent="-223358" algn="l" defTabSz="9446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56942" indent="-223358" defTabSz="944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03659" indent="-223358" defTabSz="944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50376" indent="-223358" defTabSz="944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797093" indent="-223358" defTabSz="944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fld id="{C50BB304-4328-489F-8E88-CA9ED6F3E326}" type="slidenum">
              <a:rPr lang="en-US" altLang="en-US">
                <a:solidFill>
                  <a:prstClr val="black"/>
                </a:solidFill>
              </a:rPr>
              <a:pPr algn="r" eaLnBrk="1" fontAlgn="auto" hangingPunct="1">
                <a:spcBef>
                  <a:spcPct val="0"/>
                </a:spcBef>
                <a:spcAft>
                  <a:spcPts val="0"/>
                </a:spcAft>
                <a:defRPr/>
              </a:pPr>
              <a:t>19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98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65794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825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5060" indent="-290408" algn="l" defTabSz="9825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1631" indent="-232326" algn="l" defTabSz="9825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26283" indent="-232326" algn="l" defTabSz="9825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0936" indent="-232326" algn="l" defTabSz="98254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55588" indent="-232326" defTabSz="9825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20240" indent="-232326" defTabSz="9825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84893" indent="-232326" defTabSz="9825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49545" indent="-232326" defTabSz="98254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57297C-AD36-4802-AE90-A9A2ADCB02A1}" type="slidenum">
              <a:rPr lang="en-US" altLang="en-US" sz="130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 sz="1300">
              <a:solidFill>
                <a:prstClr val="black"/>
              </a:solidFill>
            </a:endParaRPr>
          </a:p>
        </p:txBody>
      </p:sp>
      <p:sp>
        <p:nvSpPr>
          <p:cNvPr id="492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8575" y="730250"/>
            <a:ext cx="4879975" cy="3660775"/>
          </a:xfrm>
          <a:ln/>
        </p:spPr>
      </p:sp>
      <p:sp>
        <p:nvSpPr>
          <p:cNvPr id="492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6386" y="4636904"/>
            <a:ext cx="5484989" cy="4393194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16765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362D4-5DD5-1441-A093-8EF5773AF7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304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5060" indent="-290408"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1631" indent="-232326"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6283" indent="-232326"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0936" indent="-232326"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55588" indent="-232326" defTabSz="9647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0240" indent="-232326" defTabSz="9647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893" indent="-232326" defTabSz="9647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9545" indent="-232326" defTabSz="9647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647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C574FB-1631-4F8B-8917-14805329775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479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125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  <a:ln/>
        </p:spPr>
      </p:sp>
      <p:sp>
        <p:nvSpPr>
          <p:cNvPr id="18125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26180" y="4649815"/>
            <a:ext cx="6841631" cy="44077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600"/>
              <a:t>The mask is usually illuminated in transmission and the demagnification of the lens may vary between one and twenty. </a:t>
            </a:r>
          </a:p>
          <a:p>
            <a:pPr eaLnBrk="1" hangingPunct="1"/>
            <a:endParaRPr lang="en-US" altLang="en-US" sz="1600"/>
          </a:p>
          <a:p>
            <a:pPr eaLnBrk="1" hangingPunct="1"/>
            <a:r>
              <a:rPr lang="en-US" altLang="en-US" sz="1600"/>
              <a:t>The </a:t>
            </a:r>
            <a:r>
              <a:rPr lang="en-US" altLang="en-US" sz="1600" b="1"/>
              <a:t>light source</a:t>
            </a:r>
            <a:r>
              <a:rPr lang="en-US" altLang="en-US" sz="1600"/>
              <a:t> and the </a:t>
            </a:r>
            <a:r>
              <a:rPr lang="en-US" altLang="en-US" sz="1600" b="1"/>
              <a:t>condenser lens</a:t>
            </a:r>
            <a:r>
              <a:rPr lang="en-US" altLang="en-US" sz="1600"/>
              <a:t> combination is called the </a:t>
            </a:r>
            <a:r>
              <a:rPr lang="en-US" altLang="en-US" sz="1600" b="1"/>
              <a:t>illumination system</a:t>
            </a:r>
            <a:r>
              <a:rPr lang="en-US" altLang="en-US" sz="1600"/>
              <a:t>. </a:t>
            </a:r>
          </a:p>
          <a:p>
            <a:pPr eaLnBrk="1" hangingPunct="1"/>
            <a:endParaRPr lang="en-US" altLang="en-US" sz="1600"/>
          </a:p>
          <a:p>
            <a:pPr eaLnBrk="1" hangingPunct="1"/>
            <a:r>
              <a:rPr lang="en-US" altLang="en-US" sz="1600"/>
              <a:t>The term “lens” is used to refer to a system of (possibly many) elements each of which is either an individual piece of glass (refractive element) or a mirror (reflective element). </a:t>
            </a:r>
          </a:p>
          <a:p>
            <a:pPr eaLnBrk="1" hangingPunct="1"/>
            <a:endParaRPr lang="en-US" altLang="en-US" sz="1600"/>
          </a:p>
          <a:p>
            <a:pPr eaLnBrk="1" hangingPunct="1"/>
            <a:r>
              <a:rPr lang="en-US" altLang="en-US" sz="1600"/>
              <a:t>The purpose of the illumination system is to deliver light to the mask with proper </a:t>
            </a:r>
            <a:r>
              <a:rPr lang="en-US" altLang="en-US" sz="1600" b="1"/>
              <a:t>intensity</a:t>
            </a:r>
            <a:r>
              <a:rPr lang="en-US" altLang="en-US" sz="1600"/>
              <a:t>, d</a:t>
            </a:r>
            <a:r>
              <a:rPr lang="en-US" altLang="en-US" sz="1600" b="1"/>
              <a:t>irectionality</a:t>
            </a:r>
            <a:r>
              <a:rPr lang="en-US" altLang="en-US" sz="1600"/>
              <a:t>, </a:t>
            </a:r>
            <a:r>
              <a:rPr lang="en-US" altLang="en-US" sz="1600" b="1"/>
              <a:t>spectral characteristics</a:t>
            </a:r>
            <a:r>
              <a:rPr lang="en-US" altLang="en-US" sz="1600"/>
              <a:t> and </a:t>
            </a:r>
            <a:r>
              <a:rPr lang="en-US" altLang="en-US" sz="1600" b="1"/>
              <a:t>uniformity</a:t>
            </a:r>
            <a:r>
              <a:rPr lang="en-US" altLang="en-US" sz="1600"/>
              <a:t> across the field. </a:t>
            </a:r>
          </a:p>
        </p:txBody>
      </p:sp>
    </p:spTree>
    <p:extLst>
      <p:ext uri="{BB962C8B-B14F-4D97-AF65-F5344CB8AC3E}">
        <p14:creationId xmlns:p14="http://schemas.microsoft.com/office/powerpoint/2010/main" val="160712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5060" indent="-290408"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1631" indent="-232326"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6283" indent="-232326"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0936" indent="-232326"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55588" indent="-232326" defTabSz="9647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0240" indent="-232326" defTabSz="9647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893" indent="-232326" defTabSz="9647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9545" indent="-232326" defTabSz="9647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647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75D5A-3CBC-412D-A2B4-B8DDCAB47CA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479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600"/>
              <a:t>Methods of image partition  </a:t>
            </a:r>
          </a:p>
          <a:p>
            <a:pPr eaLnBrk="1" hangingPunct="1"/>
            <a:endParaRPr lang="en-US" altLang="en-US" sz="1600"/>
          </a:p>
          <a:p>
            <a:pPr eaLnBrk="1" hangingPunct="1"/>
            <a:r>
              <a:rPr lang="en-US" altLang="en-US" sz="1600"/>
              <a:t>Enables full field image projection</a:t>
            </a:r>
          </a:p>
          <a:p>
            <a:pPr eaLnBrk="1" hangingPunct="1"/>
            <a:endParaRPr lang="en-US" altLang="en-US" sz="1600"/>
          </a:p>
          <a:p>
            <a:pPr eaLnBrk="1" hangingPunct="1"/>
            <a:r>
              <a:rPr lang="en-US" altLang="en-US" sz="1600"/>
              <a:t>Throughput Considerations:  </a:t>
            </a:r>
            <a:r>
              <a:rPr lang="en-US" altLang="en-US" smtClean="0"/>
              <a:t>TwinScan XT:400F i-Line scanners -- 150 wafers/hr for 24 hrs, producing nearly 3600 wafers in a single day earlier this spring. </a:t>
            </a:r>
            <a:r>
              <a:rPr lang="en-US" altLang="en-US" sz="1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2943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5060" indent="-290408"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1631" indent="-232326"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6283" indent="-232326"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0936" indent="-232326"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55588" indent="-232326" defTabSz="9647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0240" indent="-232326" defTabSz="9647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893" indent="-232326" defTabSz="9647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9545" indent="-232326" defTabSz="9647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647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66C332-F74C-4AF4-B9D6-E707783A45A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479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800"/>
              <a:t>Note:  When the “Master Image”  contains all of the chip patterns, we refer to it as a </a:t>
            </a:r>
            <a:r>
              <a:rPr lang="en-US" altLang="en-US" sz="1800" b="1" u="sng"/>
              <a:t>photomask.</a:t>
            </a:r>
            <a:r>
              <a:rPr lang="en-US" altLang="en-US" sz="1800"/>
              <a:t> When it contains the pattern of only a single chip (or subset) as shown in the diagram, we call it a </a:t>
            </a:r>
            <a:r>
              <a:rPr lang="en-US" altLang="en-US" sz="1800" b="1" u="sng"/>
              <a:t>reticle</a:t>
            </a:r>
            <a:r>
              <a:rPr lang="en-US" altLang="en-US" sz="1800"/>
              <a:t>. </a:t>
            </a:r>
          </a:p>
          <a:p>
            <a:pPr eaLnBrk="1" hangingPunct="1"/>
            <a:endParaRPr lang="en-US" altLang="en-US" sz="1800"/>
          </a:p>
          <a:p>
            <a:pPr eaLnBrk="1" hangingPunct="1"/>
            <a:r>
              <a:rPr lang="en-US" altLang="en-US" sz="1800"/>
              <a:t>Note the ENTIRE area of the reticle to be exposed is illuminated when the shutter is opened.</a:t>
            </a:r>
          </a:p>
        </p:txBody>
      </p:sp>
    </p:spTree>
    <p:extLst>
      <p:ext uri="{BB962C8B-B14F-4D97-AF65-F5344CB8AC3E}">
        <p14:creationId xmlns:p14="http://schemas.microsoft.com/office/powerpoint/2010/main" val="91474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5060" indent="-290408"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1631" indent="-232326"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6283" indent="-232326"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0936" indent="-232326" defTabSz="9647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55588" indent="-232326" defTabSz="9647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0240" indent="-232326" defTabSz="9647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4893" indent="-232326" defTabSz="9647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49545" indent="-232326" defTabSz="9647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647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49C55-C37F-408C-9FBB-33BAF06DCE7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479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02655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99E747-9642-437B-A082-51ADE3A09CA7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81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446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5915" indent="-279198" algn="l" defTabSz="9446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16792" indent="-223358" algn="l" defTabSz="9446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63508" indent="-223358" algn="l" defTabSz="9446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0226" indent="-223358" algn="l" defTabSz="94462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56942" indent="-223358" defTabSz="944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03659" indent="-223358" defTabSz="944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50376" indent="-223358" defTabSz="944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797093" indent="-223358" defTabSz="944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fld id="{C50BB304-4328-489F-8E88-CA9ED6F3E326}" type="slidenum">
              <a:rPr lang="en-US" altLang="en-US">
                <a:solidFill>
                  <a:prstClr val="black"/>
                </a:solidFill>
              </a:rPr>
              <a:pPr algn="r" eaLnBrk="1" fontAlgn="auto" hangingPunct="1">
                <a:spcBef>
                  <a:spcPct val="0"/>
                </a:spcBef>
                <a:spcAft>
                  <a:spcPts val="0"/>
                </a:spcAft>
                <a:defRPr/>
              </a:pPr>
              <a:t>13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98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06316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777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9502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1402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043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3333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127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BAD53F9-E430-48D6-9E9A-FBD5E1732FAB}" type="datetimeFigureOut">
              <a:rPr lang="en-US" smtClean="0">
                <a:solidFill>
                  <a:prstClr val="black"/>
                </a:solidFill>
              </a:rPr>
              <a:pPr/>
              <a:t>9/12/2018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6DAA6406-22DD-4848-9953-4D41595BEB6E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93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825625"/>
            <a:ext cx="7886700" cy="3943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1106199"/>
            <a:ext cx="7886700" cy="356843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DRAFT WORK IN PROGRESS – DO NOT DISTRIBUTE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01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7" descr="UTlogo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2313" y="6345238"/>
            <a:ext cx="685800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E2820E"/>
            </a:solidFill>
            <a:miter lim="800000"/>
            <a:headEnd/>
            <a:tailEnd/>
          </a:ln>
          <a:effectLst>
            <a:prstShdw prst="shdw17" dist="17961" dir="13500000">
              <a:srgbClr val="884E08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2075" tIns="46038" rIns="92075" bIns="46038"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16508" y="6446994"/>
            <a:ext cx="2613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384T / 323</a:t>
            </a:r>
          </a:p>
        </p:txBody>
      </p:sp>
    </p:spTree>
    <p:extLst>
      <p:ext uri="{BB962C8B-B14F-4D97-AF65-F5344CB8AC3E}">
        <p14:creationId xmlns:p14="http://schemas.microsoft.com/office/powerpoint/2010/main" val="98618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eople.tamu.edu/~v-buenger/658/Hubble.pdf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../SingleSlitDiffraction%20angle.c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276600" y="254697"/>
            <a:ext cx="2743200" cy="85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9pPr>
          </a:lstStyle>
          <a:p>
            <a:r>
              <a:rPr lang="en-US" sz="4800" kern="0" dirty="0" smtClean="0"/>
              <a:t>Lecture 4</a:t>
            </a:r>
            <a:endParaRPr lang="en-US" sz="4800" kern="0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304800" y="1371600"/>
            <a:ext cx="8686800" cy="57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Chemical Engineering for Micro/Nano Fabrication</a:t>
            </a:r>
          </a:p>
          <a:p>
            <a:endParaRPr lang="en-US" kern="0" dirty="0" smtClean="0"/>
          </a:p>
          <a:p>
            <a:endParaRPr lang="en-US" kern="0" dirty="0"/>
          </a:p>
        </p:txBody>
      </p:sp>
      <p:pic>
        <p:nvPicPr>
          <p:cNvPr id="7" name="Picture 10" descr="PPT118A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" r="6325" b="7988"/>
          <a:stretch>
            <a:fillRect/>
          </a:stretch>
        </p:blipFill>
        <p:spPr bwMode="auto">
          <a:xfrm>
            <a:off x="1981200" y="2221832"/>
            <a:ext cx="5029200" cy="412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1093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53664"/>
            <a:ext cx="6191250" cy="459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685800" y="533400"/>
            <a:ext cx="7610475" cy="1054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Principle of the </a:t>
            </a: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Micralign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Scanner System</a:t>
            </a:r>
            <a:endParaRPr lang="en-US" altLang="en-US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7438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6205" y="1219200"/>
            <a:ext cx="6410764" cy="5239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" y="220523"/>
            <a:ext cx="1914056" cy="1435542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133600" y="533400"/>
            <a:ext cx="6629400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40000"/>
              </a:lnSpc>
              <a:spcBef>
                <a:spcPct val="50000"/>
              </a:spcBef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Micralign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Full Wafer Scanner Design</a:t>
            </a:r>
          </a:p>
        </p:txBody>
      </p:sp>
    </p:spTree>
    <p:extLst>
      <p:ext uri="{BB962C8B-B14F-4D97-AF65-F5344CB8AC3E}">
        <p14:creationId xmlns:p14="http://schemas.microsoft.com/office/powerpoint/2010/main" val="38859115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50" name="Picture 2" descr="small litho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11843"/>
            <a:ext cx="3830241" cy="481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51" name="Text Box 3"/>
          <p:cNvSpPr txBox="1">
            <a:spLocks noChangeArrowheads="1"/>
          </p:cNvSpPr>
          <p:nvPr/>
        </p:nvSpPr>
        <p:spPr bwMode="auto">
          <a:xfrm>
            <a:off x="1143000" y="350774"/>
            <a:ext cx="7761684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sz="3300" dirty="0" smtClean="0">
                <a:solidFill>
                  <a:srgbClr val="3333FF"/>
                </a:solidFill>
                <a:latin typeface="Lucida Sans" pitchFamily="34" charset="0"/>
                <a:cs typeface="Arial" pitchFamily="34" charset="0"/>
              </a:rPr>
              <a:t>Projection Exposure </a:t>
            </a:r>
            <a:r>
              <a:rPr lang="en-US" sz="3300" dirty="0">
                <a:solidFill>
                  <a:srgbClr val="3333FF"/>
                </a:solidFill>
                <a:latin typeface="Lucida Sans" pitchFamily="34" charset="0"/>
                <a:cs typeface="Arial" pitchFamily="34" charset="0"/>
              </a:rPr>
              <a:t>Systems</a:t>
            </a:r>
            <a:endParaRPr lang="en-US" sz="3000" dirty="0">
              <a:solidFill>
                <a:srgbClr val="3333FF"/>
              </a:solidFill>
              <a:cs typeface="Arial" pitchFamily="34" charset="0"/>
            </a:endParaRPr>
          </a:p>
          <a:p>
            <a:pPr algn="l" eaLnBrk="0" hangingPunct="0"/>
            <a:endParaRPr lang="en-US" sz="3000" dirty="0">
              <a:solidFill>
                <a:srgbClr val="C0504D"/>
              </a:solidFill>
              <a:cs typeface="Arial" pitchFamily="34" charset="0"/>
            </a:endParaRPr>
          </a:p>
        </p:txBody>
      </p:sp>
      <p:sp>
        <p:nvSpPr>
          <p:cNvPr id="411652" name="Rectangle 4"/>
          <p:cNvSpPr>
            <a:spLocks noChangeArrowheads="1"/>
          </p:cNvSpPr>
          <p:nvPr/>
        </p:nvSpPr>
        <p:spPr bwMode="auto">
          <a:xfrm>
            <a:off x="5540433" y="1504322"/>
            <a:ext cx="2170509" cy="1223519"/>
          </a:xfrm>
          <a:prstGeom prst="rect">
            <a:avLst/>
          </a:prstGeom>
          <a:solidFill>
            <a:srgbClr val="FFFF00"/>
          </a:solidFill>
          <a:ln w="12700">
            <a:solidFill>
              <a:srgbClr val="F92805"/>
            </a:solidFill>
            <a:miter lim="800000"/>
            <a:headEnd type="none" w="sm" len="sm"/>
            <a:tailEnd type="none" w="sm" len="sm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l"/>
            <a:endParaRPr lang="en-US" sz="2100">
              <a:solidFill>
                <a:prstClr val="black"/>
              </a:solidFill>
            </a:endParaRPr>
          </a:p>
        </p:txBody>
      </p:sp>
      <p:grpSp>
        <p:nvGrpSpPr>
          <p:cNvPr id="411653" name="Group 5"/>
          <p:cNvGrpSpPr>
            <a:grpSpLocks/>
          </p:cNvGrpSpPr>
          <p:nvPr/>
        </p:nvGrpSpPr>
        <p:grpSpPr bwMode="auto">
          <a:xfrm>
            <a:off x="5824540" y="1529105"/>
            <a:ext cx="1678084" cy="977503"/>
            <a:chOff x="1068" y="1545"/>
            <a:chExt cx="1102" cy="821"/>
          </a:xfrm>
        </p:grpSpPr>
        <p:sp>
          <p:nvSpPr>
            <p:cNvPr id="411654" name="Rectangle 6"/>
            <p:cNvSpPr>
              <a:spLocks noChangeArrowheads="1"/>
            </p:cNvSpPr>
            <p:nvPr/>
          </p:nvSpPr>
          <p:spPr bwMode="auto">
            <a:xfrm>
              <a:off x="1068" y="1829"/>
              <a:ext cx="845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92805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866" tIns="33338" rIns="67866" bIns="33338">
              <a:spAutoFit/>
            </a:bodyPr>
            <a:lstStyle/>
            <a:p>
              <a:pPr algn="l" eaLnBrk="0" hangingPunct="0"/>
              <a:r>
                <a:rPr lang="en-US" b="1" dirty="0">
                  <a:solidFill>
                    <a:prstClr val="black"/>
                  </a:solidFill>
                  <a:cs typeface="Arial" pitchFamily="34" charset="0"/>
                </a:rPr>
                <a:t>R= k </a:t>
              </a:r>
              <a:endParaRPr lang="en-US" b="1" baseline="-250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11655" name="Line 7"/>
            <p:cNvSpPr>
              <a:spLocks noChangeShapeType="1"/>
            </p:cNvSpPr>
            <p:nvPr/>
          </p:nvSpPr>
          <p:spPr bwMode="auto">
            <a:xfrm>
              <a:off x="1644" y="1982"/>
              <a:ext cx="423" cy="0"/>
            </a:xfrm>
            <a:prstGeom prst="line">
              <a:avLst/>
            </a:prstGeom>
            <a:noFill/>
            <a:ln w="38100">
              <a:solidFill>
                <a:srgbClr val="F92805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sz="3200">
                <a:solidFill>
                  <a:prstClr val="black"/>
                </a:solidFill>
              </a:endParaRPr>
            </a:p>
          </p:txBody>
        </p:sp>
        <p:sp>
          <p:nvSpPr>
            <p:cNvPr id="411656" name="Rectangle 8"/>
            <p:cNvSpPr>
              <a:spLocks noChangeArrowheads="1"/>
            </p:cNvSpPr>
            <p:nvPr/>
          </p:nvSpPr>
          <p:spPr bwMode="auto">
            <a:xfrm>
              <a:off x="1697" y="1545"/>
              <a:ext cx="233" cy="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92805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7866" tIns="33338" rIns="67866" bIns="33338">
              <a:spAutoFit/>
            </a:bodyPr>
            <a:lstStyle/>
            <a:p>
              <a:pPr algn="l" eaLnBrk="0" hangingPunct="0"/>
              <a:r>
                <a:rPr lang="en-US" sz="3600" b="1" dirty="0">
                  <a:solidFill>
                    <a:prstClr val="black"/>
                  </a:solidFill>
                  <a:latin typeface="Symbol" pitchFamily="18" charset="2"/>
                  <a:cs typeface="Arial" pitchFamily="34" charset="0"/>
                </a:rPr>
                <a:t>l</a:t>
              </a:r>
            </a:p>
          </p:txBody>
        </p:sp>
        <p:sp>
          <p:nvSpPr>
            <p:cNvPr id="411657" name="Rectangle 9"/>
            <p:cNvSpPr>
              <a:spLocks noChangeArrowheads="1"/>
            </p:cNvSpPr>
            <p:nvPr/>
          </p:nvSpPr>
          <p:spPr bwMode="auto">
            <a:xfrm>
              <a:off x="1619" y="1948"/>
              <a:ext cx="551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92805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866" tIns="33338" rIns="67866" bIns="33338">
              <a:spAutoFit/>
            </a:bodyPr>
            <a:lstStyle/>
            <a:p>
              <a:pPr algn="l" eaLnBrk="0" hangingPunct="0"/>
              <a:r>
                <a:rPr lang="en-US" b="1" dirty="0">
                  <a:solidFill>
                    <a:prstClr val="black"/>
                  </a:solidFill>
                  <a:cs typeface="Arial" pitchFamily="34" charset="0"/>
                </a:rPr>
                <a:t>NA</a:t>
              </a:r>
            </a:p>
          </p:txBody>
        </p:sp>
      </p:grpSp>
      <p:pic>
        <p:nvPicPr>
          <p:cNvPr id="411658" name="Picture 10" descr="PPT118A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" r="6325" b="7988"/>
          <a:stretch>
            <a:fillRect/>
          </a:stretch>
        </p:blipFill>
        <p:spPr bwMode="auto">
          <a:xfrm>
            <a:off x="4895852" y="2953089"/>
            <a:ext cx="3867148" cy="317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7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2382324" y="4820841"/>
            <a:ext cx="3614771" cy="62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056" tIns="34529" rIns="69056" bIns="345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b="1" dirty="0">
                <a:solidFill>
                  <a:prstClr val="black"/>
                </a:solidFill>
              </a:rPr>
              <a:t>Feature size</a:t>
            </a:r>
            <a:r>
              <a:rPr lang="en-US" altLang="en-US" sz="1800" dirty="0">
                <a:solidFill>
                  <a:prstClr val="black"/>
                </a:solidFill>
              </a:rPr>
              <a:t> is directly related to the</a:t>
            </a:r>
          </a:p>
          <a:p>
            <a:r>
              <a:rPr lang="en-US" altLang="en-US" sz="1800" b="1" dirty="0">
                <a:solidFill>
                  <a:prstClr val="black"/>
                </a:solidFill>
              </a:rPr>
              <a:t>wavelength</a:t>
            </a:r>
            <a:r>
              <a:rPr lang="en-US" altLang="en-US" sz="1800" dirty="0">
                <a:solidFill>
                  <a:prstClr val="black"/>
                </a:solidFill>
              </a:rPr>
              <a:t> of the exposure radiation</a:t>
            </a:r>
            <a:endParaRPr lang="en-US" altLang="en-US" sz="1800" dirty="0">
              <a:solidFill>
                <a:srgbClr val="FF3300"/>
              </a:solidFill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600200" y="471764"/>
            <a:ext cx="6552302" cy="439064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9056" tIns="34529" rIns="69056" bIns="34529" anchor="ctr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3333FF"/>
                </a:solidFill>
                <a:latin typeface="Calibri" panose="020F0502020204030204"/>
              </a:rPr>
              <a:t>Resolution Limit of the </a:t>
            </a:r>
            <a:r>
              <a:rPr lang="en-US" sz="2400" dirty="0" smtClean="0">
                <a:solidFill>
                  <a:srgbClr val="3333FF"/>
                </a:solidFill>
                <a:latin typeface="Calibri" panose="020F0502020204030204"/>
              </a:rPr>
              <a:t>Projection Printing</a:t>
            </a:r>
            <a:endParaRPr lang="en-US" sz="24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3219450" y="5369719"/>
            <a:ext cx="21717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1943101" y="2000251"/>
            <a:ext cx="2246609" cy="34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866" tIns="33338" rIns="67866" bIns="333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>
                <a:solidFill>
                  <a:prstClr val="black"/>
                </a:solidFill>
              </a:rPr>
              <a:t>Theoretical Resolution</a:t>
            </a:r>
            <a:endParaRPr lang="en-US" altLang="en-US" sz="1800">
              <a:solidFill>
                <a:srgbClr val="44546A"/>
              </a:solidFill>
            </a:endParaRPr>
          </a:p>
        </p:txBody>
      </p:sp>
      <p:grpSp>
        <p:nvGrpSpPr>
          <p:cNvPr id="216070" name="Group 6"/>
          <p:cNvGrpSpPr>
            <a:grpSpLocks/>
          </p:cNvGrpSpPr>
          <p:nvPr/>
        </p:nvGrpSpPr>
        <p:grpSpPr bwMode="auto">
          <a:xfrm>
            <a:off x="2280047" y="2343150"/>
            <a:ext cx="1543050" cy="914400"/>
            <a:chOff x="973" y="1248"/>
            <a:chExt cx="1296" cy="768"/>
          </a:xfrm>
        </p:grpSpPr>
        <p:sp>
          <p:nvSpPr>
            <p:cNvPr id="216108" name="Rectangle 7"/>
            <p:cNvSpPr>
              <a:spLocks noChangeArrowheads="1"/>
            </p:cNvSpPr>
            <p:nvPr/>
          </p:nvSpPr>
          <p:spPr bwMode="auto">
            <a:xfrm>
              <a:off x="973" y="1248"/>
              <a:ext cx="1296" cy="768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prstClr val="black"/>
                </a:solidFill>
              </a:endParaRPr>
            </a:p>
          </p:txBody>
        </p:sp>
        <p:grpSp>
          <p:nvGrpSpPr>
            <p:cNvPr id="216109" name="Group 8"/>
            <p:cNvGrpSpPr>
              <a:grpSpLocks/>
            </p:cNvGrpSpPr>
            <p:nvPr/>
          </p:nvGrpSpPr>
          <p:grpSpPr bwMode="auto">
            <a:xfrm>
              <a:off x="1155" y="1365"/>
              <a:ext cx="923" cy="527"/>
              <a:chOff x="1068" y="1735"/>
              <a:chExt cx="923" cy="527"/>
            </a:xfrm>
          </p:grpSpPr>
          <p:sp>
            <p:nvSpPr>
              <p:cNvPr id="216110" name="Rectangle 9"/>
              <p:cNvSpPr>
                <a:spLocks noChangeArrowheads="1"/>
              </p:cNvSpPr>
              <p:nvPr/>
            </p:nvSpPr>
            <p:spPr bwMode="auto">
              <a:xfrm>
                <a:off x="1068" y="1829"/>
                <a:ext cx="553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7866" tIns="33338" rIns="67866" bIns="3333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800" b="1" dirty="0">
                    <a:solidFill>
                      <a:srgbClr val="ED7D31"/>
                    </a:solidFill>
                  </a:rPr>
                  <a:t>F</a:t>
                </a:r>
                <a:r>
                  <a:rPr lang="en-US" altLang="en-US" sz="1800" dirty="0">
                    <a:solidFill>
                      <a:prstClr val="black"/>
                    </a:solidFill>
                  </a:rPr>
                  <a:t>= k</a:t>
                </a:r>
                <a:r>
                  <a:rPr lang="en-US" altLang="en-US" sz="1800" baseline="-25000" dirty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216111" name="Line 10"/>
              <p:cNvSpPr>
                <a:spLocks noChangeShapeType="1"/>
              </p:cNvSpPr>
              <p:nvPr/>
            </p:nvSpPr>
            <p:spPr bwMode="auto">
              <a:xfrm>
                <a:off x="1560" y="1982"/>
                <a:ext cx="42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112" name="Rectangle 11"/>
              <p:cNvSpPr>
                <a:spLocks noChangeArrowheads="1"/>
              </p:cNvSpPr>
              <p:nvPr/>
            </p:nvSpPr>
            <p:spPr bwMode="auto">
              <a:xfrm>
                <a:off x="1644" y="1735"/>
                <a:ext cx="221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7866" tIns="33338" rIns="67866" bIns="3333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800" b="1">
                    <a:solidFill>
                      <a:srgbClr val="ED7D31"/>
                    </a:solidFill>
                    <a:latin typeface="Symbol" pitchFamily="18" charset="2"/>
                  </a:rPr>
                  <a:t>l</a:t>
                </a:r>
                <a:endParaRPr lang="en-US" altLang="en-US" sz="1800">
                  <a:solidFill>
                    <a:srgbClr val="FF0000"/>
                  </a:solidFill>
                  <a:latin typeface="Symbol" pitchFamily="18" charset="2"/>
                </a:endParaRPr>
              </a:p>
            </p:txBody>
          </p:sp>
          <p:sp>
            <p:nvSpPr>
              <p:cNvPr id="216113" name="Rectangle 12"/>
              <p:cNvSpPr>
                <a:spLocks noChangeArrowheads="1"/>
              </p:cNvSpPr>
              <p:nvPr/>
            </p:nvSpPr>
            <p:spPr bwMode="auto">
              <a:xfrm>
                <a:off x="1596" y="1973"/>
                <a:ext cx="395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7866" tIns="33338" rIns="67866" bIns="3333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800">
                    <a:solidFill>
                      <a:prstClr val="black"/>
                    </a:solidFill>
                  </a:rPr>
                  <a:t>NA</a:t>
                </a:r>
              </a:p>
            </p:txBody>
          </p:sp>
        </p:grpSp>
      </p:grpSp>
      <p:grpSp>
        <p:nvGrpSpPr>
          <p:cNvPr id="216071" name="Group 13"/>
          <p:cNvGrpSpPr>
            <a:grpSpLocks/>
          </p:cNvGrpSpPr>
          <p:nvPr/>
        </p:nvGrpSpPr>
        <p:grpSpPr bwMode="auto">
          <a:xfrm>
            <a:off x="1777604" y="3365900"/>
            <a:ext cx="3242072" cy="1246585"/>
            <a:chOff x="722" y="2817"/>
            <a:chExt cx="2723" cy="1047"/>
          </a:xfrm>
        </p:grpSpPr>
        <p:sp>
          <p:nvSpPr>
            <p:cNvPr id="216106" name="Rectangle 14"/>
            <p:cNvSpPr>
              <a:spLocks noChangeArrowheads="1"/>
            </p:cNvSpPr>
            <p:nvPr/>
          </p:nvSpPr>
          <p:spPr bwMode="auto">
            <a:xfrm>
              <a:off x="722" y="2818"/>
              <a:ext cx="425" cy="1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866" tIns="33338" rIns="67866" bIns="333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altLang="en-US" sz="1500" b="1" dirty="0">
                  <a:solidFill>
                    <a:prstClr val="black"/>
                  </a:solidFill>
                </a:rPr>
                <a:t>F</a:t>
              </a:r>
              <a:r>
                <a:rPr lang="en-US" altLang="en-US" sz="1500" dirty="0">
                  <a:solidFill>
                    <a:prstClr val="black"/>
                  </a:solidFill>
                </a:rPr>
                <a:t> :</a:t>
              </a:r>
            </a:p>
            <a:p>
              <a:pPr algn="r"/>
              <a:r>
                <a:rPr lang="en-US" altLang="en-US" sz="1500" b="1" dirty="0">
                  <a:solidFill>
                    <a:prstClr val="black"/>
                  </a:solidFill>
                  <a:latin typeface="Symbol" pitchFamily="18" charset="2"/>
                </a:rPr>
                <a:t>l</a:t>
              </a:r>
              <a:r>
                <a:rPr lang="en-US" altLang="en-US" sz="1500" dirty="0">
                  <a:solidFill>
                    <a:prstClr val="black"/>
                  </a:solidFill>
                </a:rPr>
                <a:t> :</a:t>
              </a:r>
            </a:p>
            <a:p>
              <a:pPr algn="r"/>
              <a:r>
                <a:rPr lang="en-US" altLang="en-US" sz="1500" dirty="0">
                  <a:solidFill>
                    <a:prstClr val="black"/>
                  </a:solidFill>
                </a:rPr>
                <a:t>k</a:t>
              </a:r>
              <a:r>
                <a:rPr lang="en-US" altLang="en-US" sz="1500" baseline="-25000" dirty="0">
                  <a:solidFill>
                    <a:prstClr val="black"/>
                  </a:solidFill>
                </a:rPr>
                <a:t>1</a:t>
              </a:r>
              <a:r>
                <a:rPr lang="en-US" altLang="en-US" sz="1500" dirty="0">
                  <a:solidFill>
                    <a:prstClr val="black"/>
                  </a:solidFill>
                </a:rPr>
                <a:t> :</a:t>
              </a:r>
            </a:p>
            <a:p>
              <a:pPr algn="r"/>
              <a:r>
                <a:rPr lang="en-US" altLang="en-US" sz="1500" dirty="0">
                  <a:solidFill>
                    <a:prstClr val="black"/>
                  </a:solidFill>
                </a:rPr>
                <a:t>NA :</a:t>
              </a:r>
            </a:p>
            <a:p>
              <a:pPr algn="r"/>
              <a:r>
                <a:rPr lang="en-US" altLang="en-US" sz="1500" dirty="0">
                  <a:solidFill>
                    <a:prstClr val="black"/>
                  </a:solidFill>
                </a:rPr>
                <a:t>n :</a:t>
              </a:r>
            </a:p>
          </p:txBody>
        </p:sp>
        <p:sp>
          <p:nvSpPr>
            <p:cNvPr id="216107" name="Text Box 15"/>
            <p:cNvSpPr txBox="1">
              <a:spLocks noChangeArrowheads="1"/>
            </p:cNvSpPr>
            <p:nvPr/>
          </p:nvSpPr>
          <p:spPr bwMode="auto">
            <a:xfrm>
              <a:off x="1078" y="2817"/>
              <a:ext cx="2367" cy="10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500" dirty="0">
                  <a:solidFill>
                    <a:prstClr val="black"/>
                  </a:solidFill>
                </a:rPr>
                <a:t>Minimum feature size</a:t>
              </a:r>
            </a:p>
            <a:p>
              <a:r>
                <a:rPr lang="en-US" altLang="en-US" sz="1500" dirty="0">
                  <a:solidFill>
                    <a:prstClr val="black"/>
                  </a:solidFill>
                </a:rPr>
                <a:t>Exposure wavelength</a:t>
              </a:r>
            </a:p>
            <a:p>
              <a:r>
                <a:rPr lang="en-US" altLang="en-US" sz="1500" dirty="0">
                  <a:solidFill>
                    <a:prstClr val="black"/>
                  </a:solidFill>
                </a:rPr>
                <a:t>Process-dependent factor</a:t>
              </a:r>
            </a:p>
            <a:p>
              <a:r>
                <a:rPr lang="en-US" altLang="en-US" sz="1500" dirty="0">
                  <a:solidFill>
                    <a:prstClr val="black"/>
                  </a:solidFill>
                </a:rPr>
                <a:t>Numerical aperture of lens system</a:t>
              </a:r>
            </a:p>
            <a:p>
              <a:r>
                <a:rPr lang="en-US" altLang="en-US" sz="1500" dirty="0">
                  <a:solidFill>
                    <a:prstClr val="black"/>
                  </a:solidFill>
                </a:rPr>
                <a:t>Index of refraction (for air, n </a:t>
              </a:r>
              <a:r>
                <a:rPr lang="en-US" altLang="en-US" sz="1500" dirty="0">
                  <a:solidFill>
                    <a:prstClr val="black"/>
                  </a:solidFill>
                  <a:sym typeface="Symbol" pitchFamily="18" charset="2"/>
                </a:rPr>
                <a:t> 1)</a:t>
              </a:r>
              <a:endParaRPr lang="en-US" altLang="en-US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072" name="Group 16"/>
          <p:cNvGrpSpPr>
            <a:grpSpLocks/>
          </p:cNvGrpSpPr>
          <p:nvPr/>
        </p:nvGrpSpPr>
        <p:grpSpPr bwMode="auto">
          <a:xfrm>
            <a:off x="4972050" y="2171700"/>
            <a:ext cx="2628900" cy="2114550"/>
            <a:chOff x="3216" y="1184"/>
            <a:chExt cx="2208" cy="1776"/>
          </a:xfrm>
        </p:grpSpPr>
        <p:sp>
          <p:nvSpPr>
            <p:cNvPr id="216073" name="Rectangle 17"/>
            <p:cNvSpPr>
              <a:spLocks noChangeArrowheads="1"/>
            </p:cNvSpPr>
            <p:nvPr/>
          </p:nvSpPr>
          <p:spPr bwMode="auto">
            <a:xfrm>
              <a:off x="3216" y="1184"/>
              <a:ext cx="2208" cy="17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prstClr val="black"/>
                </a:solidFill>
              </a:endParaRPr>
            </a:p>
          </p:txBody>
        </p:sp>
        <p:grpSp>
          <p:nvGrpSpPr>
            <p:cNvPr id="216074" name="Group 18"/>
            <p:cNvGrpSpPr>
              <a:grpSpLocks/>
            </p:cNvGrpSpPr>
            <p:nvPr/>
          </p:nvGrpSpPr>
          <p:grpSpPr bwMode="auto">
            <a:xfrm>
              <a:off x="3313" y="1208"/>
              <a:ext cx="2083" cy="1749"/>
              <a:chOff x="528" y="480"/>
              <a:chExt cx="2083" cy="1749"/>
            </a:xfrm>
          </p:grpSpPr>
          <p:grpSp>
            <p:nvGrpSpPr>
              <p:cNvPr id="216075" name="Group 19"/>
              <p:cNvGrpSpPr>
                <a:grpSpLocks/>
              </p:cNvGrpSpPr>
              <p:nvPr/>
            </p:nvGrpSpPr>
            <p:grpSpPr bwMode="auto">
              <a:xfrm>
                <a:off x="960" y="567"/>
                <a:ext cx="0" cy="1026"/>
                <a:chOff x="1200" y="816"/>
                <a:chExt cx="0" cy="1026"/>
              </a:xfrm>
            </p:grpSpPr>
            <p:sp>
              <p:nvSpPr>
                <p:cNvPr id="216104" name="Line 20"/>
                <p:cNvSpPr>
                  <a:spLocks noChangeShapeType="1"/>
                </p:cNvSpPr>
                <p:nvPr/>
              </p:nvSpPr>
              <p:spPr bwMode="auto">
                <a:xfrm>
                  <a:off x="1200" y="816"/>
                  <a:ext cx="0" cy="384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105" name="Line 21"/>
                <p:cNvSpPr>
                  <a:spLocks noChangeShapeType="1"/>
                </p:cNvSpPr>
                <p:nvPr/>
              </p:nvSpPr>
              <p:spPr bwMode="auto">
                <a:xfrm>
                  <a:off x="1200" y="1458"/>
                  <a:ext cx="0" cy="384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16076" name="Group 22"/>
              <p:cNvGrpSpPr>
                <a:grpSpLocks/>
              </p:cNvGrpSpPr>
              <p:nvPr/>
            </p:nvGrpSpPr>
            <p:grpSpPr bwMode="auto">
              <a:xfrm>
                <a:off x="1008" y="624"/>
                <a:ext cx="1104" cy="912"/>
                <a:chOff x="1248" y="864"/>
                <a:chExt cx="1104" cy="912"/>
              </a:xfrm>
            </p:grpSpPr>
            <p:sp>
              <p:nvSpPr>
                <p:cNvPr id="216098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248" y="864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099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248" y="960"/>
                  <a:ext cx="67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100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1248" y="1152"/>
                  <a:ext cx="110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101" name="Line 26"/>
                <p:cNvSpPr>
                  <a:spLocks noChangeShapeType="1"/>
                </p:cNvSpPr>
                <p:nvPr/>
              </p:nvSpPr>
              <p:spPr bwMode="auto">
                <a:xfrm>
                  <a:off x="1248" y="1440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102" name="Line 27"/>
                <p:cNvSpPr>
                  <a:spLocks noChangeShapeType="1"/>
                </p:cNvSpPr>
                <p:nvPr/>
              </p:nvSpPr>
              <p:spPr bwMode="auto">
                <a:xfrm>
                  <a:off x="1248" y="1392"/>
                  <a:ext cx="67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103" name="Line 28"/>
                <p:cNvSpPr>
                  <a:spLocks noChangeShapeType="1"/>
                </p:cNvSpPr>
                <p:nvPr/>
              </p:nvSpPr>
              <p:spPr bwMode="auto">
                <a:xfrm>
                  <a:off x="1248" y="1344"/>
                  <a:ext cx="110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16077" name="Group 29"/>
              <p:cNvGrpSpPr>
                <a:grpSpLocks/>
              </p:cNvGrpSpPr>
              <p:nvPr/>
            </p:nvGrpSpPr>
            <p:grpSpPr bwMode="auto">
              <a:xfrm>
                <a:off x="528" y="792"/>
                <a:ext cx="384" cy="576"/>
                <a:chOff x="768" y="1032"/>
                <a:chExt cx="384" cy="576"/>
              </a:xfrm>
            </p:grpSpPr>
            <p:sp>
              <p:nvSpPr>
                <p:cNvPr id="216093" name="Line 30"/>
                <p:cNvSpPr>
                  <a:spLocks noChangeShapeType="1"/>
                </p:cNvSpPr>
                <p:nvPr/>
              </p:nvSpPr>
              <p:spPr bwMode="auto">
                <a:xfrm>
                  <a:off x="768" y="1032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094" name="Line 31"/>
                <p:cNvSpPr>
                  <a:spLocks noChangeShapeType="1"/>
                </p:cNvSpPr>
                <p:nvPr/>
              </p:nvSpPr>
              <p:spPr bwMode="auto">
                <a:xfrm>
                  <a:off x="768" y="1176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095" name="Line 32"/>
                <p:cNvSpPr>
                  <a:spLocks noChangeShapeType="1"/>
                </p:cNvSpPr>
                <p:nvPr/>
              </p:nvSpPr>
              <p:spPr bwMode="auto">
                <a:xfrm>
                  <a:off x="768" y="1320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096" name="Line 33"/>
                <p:cNvSpPr>
                  <a:spLocks noChangeShapeType="1"/>
                </p:cNvSpPr>
                <p:nvPr/>
              </p:nvSpPr>
              <p:spPr bwMode="auto">
                <a:xfrm>
                  <a:off x="768" y="1464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097" name="Line 34"/>
                <p:cNvSpPr>
                  <a:spLocks noChangeShapeType="1"/>
                </p:cNvSpPr>
                <p:nvPr/>
              </p:nvSpPr>
              <p:spPr bwMode="auto">
                <a:xfrm>
                  <a:off x="768" y="1608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16078" name="Group 35"/>
              <p:cNvGrpSpPr>
                <a:grpSpLocks/>
              </p:cNvGrpSpPr>
              <p:nvPr/>
            </p:nvGrpSpPr>
            <p:grpSpPr bwMode="auto">
              <a:xfrm>
                <a:off x="1890" y="480"/>
                <a:ext cx="144" cy="1200"/>
                <a:chOff x="1920" y="480"/>
                <a:chExt cx="144" cy="1200"/>
              </a:xfrm>
            </p:grpSpPr>
            <p:sp>
              <p:nvSpPr>
                <p:cNvPr id="216089" name="Line 36"/>
                <p:cNvSpPr>
                  <a:spLocks noChangeShapeType="1"/>
                </p:cNvSpPr>
                <p:nvPr/>
              </p:nvSpPr>
              <p:spPr bwMode="auto">
                <a:xfrm>
                  <a:off x="1992" y="480"/>
                  <a:ext cx="0" cy="24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090" name="Line 37"/>
                <p:cNvSpPr>
                  <a:spLocks noChangeShapeType="1"/>
                </p:cNvSpPr>
                <p:nvPr/>
              </p:nvSpPr>
              <p:spPr bwMode="auto">
                <a:xfrm>
                  <a:off x="1920" y="720"/>
                  <a:ext cx="14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091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1992" y="1440"/>
                  <a:ext cx="0" cy="24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092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920" y="1440"/>
                  <a:ext cx="14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16079" name="Group 40"/>
              <p:cNvGrpSpPr>
                <a:grpSpLocks/>
              </p:cNvGrpSpPr>
              <p:nvPr/>
            </p:nvGrpSpPr>
            <p:grpSpPr bwMode="auto">
              <a:xfrm>
                <a:off x="924" y="744"/>
                <a:ext cx="1008" cy="672"/>
                <a:chOff x="924" y="744"/>
                <a:chExt cx="1008" cy="672"/>
              </a:xfrm>
            </p:grpSpPr>
            <p:sp>
              <p:nvSpPr>
                <p:cNvPr id="216087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924" y="1080"/>
                  <a:ext cx="1008" cy="3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088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924" y="744"/>
                  <a:ext cx="1008" cy="3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216080" name="Line 43"/>
              <p:cNvSpPr>
                <a:spLocks noChangeShapeType="1"/>
              </p:cNvSpPr>
              <p:nvPr/>
            </p:nvSpPr>
            <p:spPr bwMode="auto">
              <a:xfrm>
                <a:off x="912" y="1080"/>
                <a:ext cx="1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081" name="Text Box 44"/>
              <p:cNvSpPr txBox="1">
                <a:spLocks noChangeArrowheads="1"/>
              </p:cNvSpPr>
              <p:nvPr/>
            </p:nvSpPr>
            <p:spPr bwMode="auto">
              <a:xfrm>
                <a:off x="726" y="1577"/>
                <a:ext cx="50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900">
                    <a:solidFill>
                      <a:prstClr val="black"/>
                    </a:solidFill>
                  </a:rPr>
                  <a:t>Aperture</a:t>
                </a:r>
              </a:p>
            </p:txBody>
          </p:sp>
          <p:sp>
            <p:nvSpPr>
              <p:cNvPr id="216082" name="Text Box 45"/>
              <p:cNvSpPr txBox="1">
                <a:spLocks noChangeArrowheads="1"/>
              </p:cNvSpPr>
              <p:nvPr/>
            </p:nvSpPr>
            <p:spPr bwMode="auto">
              <a:xfrm>
                <a:off x="1730" y="1728"/>
                <a:ext cx="500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900">
                    <a:solidFill>
                      <a:prstClr val="black"/>
                    </a:solidFill>
                  </a:rPr>
                  <a:t>Entrance</a:t>
                </a:r>
              </a:p>
              <a:p>
                <a:r>
                  <a:rPr lang="en-US" altLang="en-US" sz="900">
                    <a:solidFill>
                      <a:prstClr val="black"/>
                    </a:solidFill>
                  </a:rPr>
                  <a:t>Pupil</a:t>
                </a:r>
              </a:p>
            </p:txBody>
          </p:sp>
          <p:sp>
            <p:nvSpPr>
              <p:cNvPr id="216083" name="Freeform 46"/>
              <p:cNvSpPr>
                <a:spLocks/>
              </p:cNvSpPr>
              <p:nvPr/>
            </p:nvSpPr>
            <p:spPr bwMode="auto">
              <a:xfrm>
                <a:off x="1776" y="786"/>
                <a:ext cx="84" cy="282"/>
              </a:xfrm>
              <a:custGeom>
                <a:avLst/>
                <a:gdLst>
                  <a:gd name="T0" fmla="*/ 0 w 84"/>
                  <a:gd name="T1" fmla="*/ 0 h 282"/>
                  <a:gd name="T2" fmla="*/ 66 w 84"/>
                  <a:gd name="T3" fmla="*/ 96 h 282"/>
                  <a:gd name="T4" fmla="*/ 72 w 84"/>
                  <a:gd name="T5" fmla="*/ 120 h 282"/>
                  <a:gd name="T6" fmla="*/ 84 w 84"/>
                  <a:gd name="T7" fmla="*/ 156 h 282"/>
                  <a:gd name="T8" fmla="*/ 78 w 84"/>
                  <a:gd name="T9" fmla="*/ 246 h 282"/>
                  <a:gd name="T10" fmla="*/ 66 w 84"/>
                  <a:gd name="T11" fmla="*/ 282 h 2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4" h="282">
                    <a:moveTo>
                      <a:pt x="0" y="0"/>
                    </a:moveTo>
                    <a:cubicBezTo>
                      <a:pt x="46" y="31"/>
                      <a:pt x="48" y="42"/>
                      <a:pt x="66" y="96"/>
                    </a:cubicBezTo>
                    <a:cubicBezTo>
                      <a:pt x="69" y="104"/>
                      <a:pt x="70" y="112"/>
                      <a:pt x="72" y="120"/>
                    </a:cubicBezTo>
                    <a:cubicBezTo>
                      <a:pt x="76" y="132"/>
                      <a:pt x="84" y="156"/>
                      <a:pt x="84" y="156"/>
                    </a:cubicBezTo>
                    <a:cubicBezTo>
                      <a:pt x="82" y="186"/>
                      <a:pt x="82" y="216"/>
                      <a:pt x="78" y="246"/>
                    </a:cubicBezTo>
                    <a:cubicBezTo>
                      <a:pt x="76" y="259"/>
                      <a:pt x="66" y="282"/>
                      <a:pt x="66" y="282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084" name="Text Box 47"/>
              <p:cNvSpPr txBox="1">
                <a:spLocks noChangeArrowheads="1"/>
              </p:cNvSpPr>
              <p:nvPr/>
            </p:nvSpPr>
            <p:spPr bwMode="auto">
              <a:xfrm>
                <a:off x="2240" y="609"/>
                <a:ext cx="37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200" dirty="0" err="1">
                    <a:solidFill>
                      <a:prstClr val="black"/>
                    </a:solidFill>
                    <a:latin typeface="Symbol" pitchFamily="18" charset="2"/>
                  </a:rPr>
                  <a:t>q</a:t>
                </a:r>
                <a:r>
                  <a:rPr lang="en-US" altLang="en-US" sz="1200" baseline="-25000" dirty="0" err="1">
                    <a:solidFill>
                      <a:prstClr val="black"/>
                    </a:solidFill>
                  </a:rPr>
                  <a:t>max</a:t>
                </a:r>
                <a:endParaRPr lang="en-US" alt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085" name="Line 48"/>
              <p:cNvSpPr>
                <a:spLocks noChangeShapeType="1"/>
              </p:cNvSpPr>
              <p:nvPr/>
            </p:nvSpPr>
            <p:spPr bwMode="auto">
              <a:xfrm flipV="1">
                <a:off x="1872" y="768"/>
                <a:ext cx="38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086" name="Text Box 49"/>
              <p:cNvSpPr txBox="1">
                <a:spLocks noChangeArrowheads="1"/>
              </p:cNvSpPr>
              <p:nvPr/>
            </p:nvSpPr>
            <p:spPr bwMode="auto">
              <a:xfrm>
                <a:off x="1056" y="2016"/>
                <a:ext cx="870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050">
                    <a:solidFill>
                      <a:prstClr val="black"/>
                    </a:solidFill>
                  </a:rPr>
                  <a:t>NA = </a:t>
                </a:r>
                <a:r>
                  <a:rPr lang="en-US" altLang="en-US" sz="1050" i="1">
                    <a:solidFill>
                      <a:prstClr val="black"/>
                    </a:solidFill>
                  </a:rPr>
                  <a:t>n</a:t>
                </a:r>
                <a:r>
                  <a:rPr lang="en-US" altLang="en-US" sz="1050">
                    <a:solidFill>
                      <a:prstClr val="black"/>
                    </a:solidFill>
                  </a:rPr>
                  <a:t> sin</a:t>
                </a:r>
                <a:r>
                  <a:rPr lang="en-US" altLang="en-US" sz="900">
                    <a:solidFill>
                      <a:prstClr val="black"/>
                    </a:solidFill>
                  </a:rPr>
                  <a:t> </a:t>
                </a:r>
                <a:r>
                  <a:rPr lang="en-US" altLang="en-US" sz="1050">
                    <a:solidFill>
                      <a:prstClr val="black"/>
                    </a:solidFill>
                    <a:latin typeface="Symbol" pitchFamily="18" charset="2"/>
                  </a:rPr>
                  <a:t>q</a:t>
                </a:r>
                <a:r>
                  <a:rPr lang="en-US" altLang="en-US" sz="1050" baseline="-25000">
                    <a:solidFill>
                      <a:prstClr val="black"/>
                    </a:solidFill>
                  </a:rPr>
                  <a:t>max</a:t>
                </a:r>
                <a:endParaRPr lang="en-US" altLang="en-US" sz="105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7449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143501" y="1769234"/>
            <a:ext cx="1228654" cy="68081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sz="2100">
                <a:noFill/>
              </a:rPr>
              <a:t> </a:t>
            </a:r>
          </a:p>
        </p:txBody>
      </p:sp>
      <p:pic>
        <p:nvPicPr>
          <p:cNvPr id="205827" name="Picture 4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502" y="1589486"/>
            <a:ext cx="2700338" cy="3532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itle 3"/>
          <p:cNvSpPr>
            <a:spLocks noGrp="1"/>
          </p:cNvSpPr>
          <p:nvPr>
            <p:ph type="title"/>
          </p:nvPr>
        </p:nvSpPr>
        <p:spPr bwMode="auto">
          <a:xfrm>
            <a:off x="2185988" y="1004532"/>
            <a:ext cx="5915025" cy="9941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 smtClean="0"/>
              <a:t>Reducing wavelength</a:t>
            </a:r>
          </a:p>
        </p:txBody>
      </p:sp>
      <p:sp>
        <p:nvSpPr>
          <p:cNvPr id="205829" name="TextBox 4"/>
          <p:cNvSpPr txBox="1">
            <a:spLocks noChangeArrowheads="1"/>
          </p:cNvSpPr>
          <p:nvPr/>
        </p:nvSpPr>
        <p:spPr bwMode="auto">
          <a:xfrm>
            <a:off x="4500492" y="2778600"/>
            <a:ext cx="374332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en-US" sz="1500" i="1" dirty="0"/>
              <a:t>W = </a:t>
            </a:r>
            <a:r>
              <a:rPr lang="en-US" altLang="en-US" sz="1500" dirty="0"/>
              <a:t>Resolution (nm)</a:t>
            </a:r>
          </a:p>
          <a:p>
            <a:pPr algn="l" eaLnBrk="1" hangingPunct="1"/>
            <a:r>
              <a:rPr lang="en-US" altLang="en-US" sz="1500" i="1" dirty="0"/>
              <a:t>k</a:t>
            </a:r>
            <a:r>
              <a:rPr lang="en-US" altLang="en-US" sz="1500" i="1" baseline="-25000" dirty="0"/>
              <a:t>1 </a:t>
            </a:r>
            <a:r>
              <a:rPr lang="en-US" altLang="en-US" sz="1500" i="1" dirty="0"/>
              <a:t>= </a:t>
            </a:r>
            <a:r>
              <a:rPr lang="en-US" altLang="en-US" sz="1500" dirty="0"/>
              <a:t>Process-dependent constant (</a:t>
            </a:r>
            <a:r>
              <a:rPr lang="en-US" altLang="en-US" sz="1500" i="1" dirty="0"/>
              <a:t>k</a:t>
            </a:r>
            <a:r>
              <a:rPr lang="en-US" altLang="en-US" sz="1500" i="1" baseline="-25000" dirty="0"/>
              <a:t>1 </a:t>
            </a:r>
            <a:r>
              <a:rPr lang="en-US" altLang="en-US" sz="1500" dirty="0"/>
              <a:t>&gt; 0.25)</a:t>
            </a:r>
          </a:p>
          <a:p>
            <a:pPr algn="l" eaLnBrk="1" hangingPunct="1"/>
            <a:r>
              <a:rPr lang="en-US" altLang="en-US" sz="1500" i="1" dirty="0"/>
              <a:t>λ = </a:t>
            </a:r>
            <a:r>
              <a:rPr lang="en-US" altLang="en-US" sz="1500" dirty="0"/>
              <a:t>Wavelength</a:t>
            </a:r>
          </a:p>
          <a:p>
            <a:pPr algn="l" eaLnBrk="1" hangingPunct="1"/>
            <a:r>
              <a:rPr lang="en-US" altLang="en-US" sz="1500" i="1" dirty="0"/>
              <a:t>NA </a:t>
            </a:r>
            <a:r>
              <a:rPr lang="en-US" altLang="en-US" sz="1500" dirty="0"/>
              <a:t>= Numerical aperture = </a:t>
            </a:r>
            <a:r>
              <a:rPr lang="en-US" altLang="en-US" sz="1500" i="1" dirty="0"/>
              <a:t>n </a:t>
            </a:r>
            <a:r>
              <a:rPr lang="en-US" altLang="en-US" sz="1500" dirty="0"/>
              <a:t>sin(</a:t>
            </a:r>
            <a:r>
              <a:rPr lang="el-GR" altLang="en-US" sz="1500" i="1" dirty="0"/>
              <a:t>θ</a:t>
            </a:r>
            <a:r>
              <a:rPr lang="en-US" altLang="en-US" sz="1500" dirty="0"/>
              <a:t>)</a:t>
            </a:r>
          </a:p>
          <a:p>
            <a:pPr algn="l" eaLnBrk="1" hangingPunct="1"/>
            <a:endParaRPr lang="en-US" altLang="en-US" sz="1500" dirty="0"/>
          </a:p>
        </p:txBody>
      </p:sp>
      <p:sp>
        <p:nvSpPr>
          <p:cNvPr id="205830" name="Rectangle 5"/>
          <p:cNvSpPr>
            <a:spLocks noChangeArrowheads="1"/>
          </p:cNvSpPr>
          <p:nvPr/>
        </p:nvSpPr>
        <p:spPr bwMode="auto">
          <a:xfrm>
            <a:off x="1483031" y="5213559"/>
            <a:ext cx="585311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050" dirty="0"/>
              <a:t> Wagner, C.; </a:t>
            </a:r>
            <a:r>
              <a:rPr lang="en-US" altLang="en-US" sz="1050" dirty="0" err="1"/>
              <a:t>Harned</a:t>
            </a:r>
            <a:r>
              <a:rPr lang="en-US" altLang="en-US" sz="1050" dirty="0"/>
              <a:t>, N., EUV lithography: Lithography gets extreme. </a:t>
            </a:r>
            <a:r>
              <a:rPr lang="en-US" altLang="en-US" sz="1050" i="1" dirty="0"/>
              <a:t>Nat Photon </a:t>
            </a:r>
            <a:r>
              <a:rPr lang="en-US" altLang="en-US" sz="1050" b="1" dirty="0"/>
              <a:t>2010,</a:t>
            </a:r>
            <a:r>
              <a:rPr lang="en-US" altLang="en-US" sz="1050" dirty="0"/>
              <a:t> </a:t>
            </a:r>
            <a:r>
              <a:rPr lang="en-US" altLang="en-US" sz="1050" i="1" dirty="0"/>
              <a:t>4</a:t>
            </a:r>
            <a:r>
              <a:rPr lang="en-US" altLang="en-US" sz="1050" dirty="0"/>
              <a:t> (1), 24-26.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843213" y="4220767"/>
            <a:ext cx="4160762" cy="521494"/>
            <a:chOff x="2362200" y="4700722"/>
            <a:chExt cx="5548159" cy="695980"/>
          </a:xfrm>
        </p:grpSpPr>
        <p:grpSp>
          <p:nvGrpSpPr>
            <p:cNvPr id="205832" name="Group 10"/>
            <p:cNvGrpSpPr>
              <a:grpSpLocks/>
            </p:cNvGrpSpPr>
            <p:nvPr/>
          </p:nvGrpSpPr>
          <p:grpSpPr bwMode="auto">
            <a:xfrm>
              <a:off x="2362200" y="4700722"/>
              <a:ext cx="2662401" cy="695980"/>
              <a:chOff x="2671599" y="4688196"/>
              <a:chExt cx="2662401" cy="69598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2671599" y="4688196"/>
                <a:ext cx="1362192" cy="69598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100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3886141" y="5036185"/>
                <a:ext cx="1447925" cy="0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5833" name="TextBox 9"/>
            <p:cNvSpPr txBox="1">
              <a:spLocks noChangeArrowheads="1"/>
            </p:cNvSpPr>
            <p:nvPr/>
          </p:nvSpPr>
          <p:spPr bwMode="auto">
            <a:xfrm>
              <a:off x="4992215" y="4817879"/>
              <a:ext cx="2918144" cy="492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chemeClr val="accent2"/>
                  </a:solidFill>
                </a:rPr>
                <a:t>Cost: &gt;$250M/tool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097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/>
              <a:t>Wave Length Reduction History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114" t="30702" r="12807" b="14796"/>
          <a:stretch/>
        </p:blipFill>
        <p:spPr>
          <a:xfrm>
            <a:off x="360948" y="2125267"/>
            <a:ext cx="7980266" cy="330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425178"/>
            <a:ext cx="3143250" cy="234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600201"/>
            <a:ext cx="2628900" cy="200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771650" y="857250"/>
            <a:ext cx="58293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700" b="1" dirty="0">
                <a:solidFill>
                  <a:srgbClr val="3333FF"/>
                </a:solidFill>
                <a:latin typeface="Arial" panose="020B0604020202020204" pitchFamily="34" charset="0"/>
              </a:rPr>
              <a:t>Lithographic Lens Evolution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43301"/>
            <a:ext cx="1843088" cy="202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3714750" y="5233987"/>
            <a:ext cx="177165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350">
                <a:latin typeface="Arial" panose="020B0604020202020204" pitchFamily="34" charset="0"/>
              </a:rPr>
              <a:t>Starlith 500 Lens (Zeiss)</a:t>
            </a:r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01653"/>
            <a:ext cx="2000250" cy="155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1" y="3486151"/>
            <a:ext cx="1740694" cy="186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34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62400" y="393251"/>
            <a:ext cx="498062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/>
              <a:t/>
            </a:r>
            <a:br>
              <a:rPr lang="en-US" sz="2100" dirty="0"/>
            </a:br>
            <a:r>
              <a:rPr lang="en-US" sz="2100" dirty="0">
                <a:solidFill>
                  <a:srgbClr val="000000"/>
                </a:solidFill>
              </a:rPr>
              <a:t>The stepper lens has a </a:t>
            </a:r>
            <a:r>
              <a:rPr lang="en-US" sz="2100" dirty="0"/>
              <a:t>numerical aperture</a:t>
            </a:r>
            <a:r>
              <a:rPr lang="en-US" sz="2100" dirty="0">
                <a:solidFill>
                  <a:srgbClr val="000000"/>
                </a:solidFill>
              </a:rPr>
              <a:t> of NA = </a:t>
            </a:r>
            <a:r>
              <a:rPr lang="en-US" sz="2100" b="1" dirty="0">
                <a:solidFill>
                  <a:srgbClr val="000000"/>
                </a:solidFill>
              </a:rPr>
              <a:t>1.35</a:t>
            </a:r>
            <a:r>
              <a:rPr lang="en-US" sz="2100" dirty="0">
                <a:solidFill>
                  <a:srgbClr val="000000"/>
                </a:solidFill>
              </a:rPr>
              <a:t>(</a:t>
            </a:r>
            <a:r>
              <a:rPr lang="en-US" sz="2100" i="1" dirty="0">
                <a:solidFill>
                  <a:srgbClr val="000000"/>
                </a:solidFill>
              </a:rPr>
              <a:t>huge!</a:t>
            </a:r>
            <a:r>
              <a:rPr lang="en-US" sz="2100" dirty="0">
                <a:solidFill>
                  <a:srgbClr val="000000"/>
                </a:solidFill>
              </a:rPr>
              <a:t>) and is intended for use in immersion lithography, a technique that replaces the air gap between wafer and stepper with water or another fluid. Zeiss notes that the device is, in some sense, the </a:t>
            </a:r>
            <a:r>
              <a:rPr lang="en-US" sz="2100" i="1" dirty="0">
                <a:solidFill>
                  <a:srgbClr val="000000"/>
                </a:solidFill>
              </a:rPr>
              <a:t>end of the art</a:t>
            </a:r>
            <a:r>
              <a:rPr lang="en-US" sz="2100" dirty="0">
                <a:solidFill>
                  <a:srgbClr val="000000"/>
                </a:solidFill>
              </a:rPr>
              <a:t>. </a:t>
            </a:r>
            <a:r>
              <a:rPr lang="en-US" sz="2100" dirty="0"/>
              <a:t/>
            </a:r>
            <a:br>
              <a:rPr lang="en-US" sz="2100" dirty="0"/>
            </a:br>
            <a:r>
              <a:rPr lang="en-US" sz="2100" dirty="0">
                <a:solidFill>
                  <a:srgbClr val="000000"/>
                </a:solidFill>
              </a:rPr>
              <a:t>The lens is designed for an </a:t>
            </a:r>
            <a:r>
              <a:rPr lang="en-US" sz="2100" b="1" dirty="0">
                <a:solidFill>
                  <a:srgbClr val="000000"/>
                </a:solidFill>
              </a:rPr>
              <a:t>UV</a:t>
            </a:r>
            <a:r>
              <a:rPr lang="en-US" sz="2100" dirty="0">
                <a:solidFill>
                  <a:srgbClr val="000000"/>
                </a:solidFill>
              </a:rPr>
              <a:t> light source with a wave length of </a:t>
            </a:r>
            <a:r>
              <a:rPr lang="en-US" sz="2100" b="1" dirty="0">
                <a:solidFill>
                  <a:srgbClr val="000000"/>
                </a:solidFill>
              </a:rPr>
              <a:t>193 nm</a:t>
            </a:r>
            <a:r>
              <a:rPr lang="en-US" sz="2100" dirty="0">
                <a:solidFill>
                  <a:srgbClr val="000000"/>
                </a:solidFill>
              </a:rPr>
              <a:t>, which needs an </a:t>
            </a:r>
            <a:r>
              <a:rPr lang="en-US" sz="2100" b="1" dirty="0" err="1">
                <a:solidFill>
                  <a:srgbClr val="000000"/>
                </a:solidFill>
              </a:rPr>
              <a:t>ArF</a:t>
            </a:r>
            <a:r>
              <a:rPr lang="en-US" sz="2100" dirty="0">
                <a:solidFill>
                  <a:srgbClr val="000000"/>
                </a:solidFill>
              </a:rPr>
              <a:t> (yes, "Argon Fluoride") </a:t>
            </a:r>
            <a:r>
              <a:rPr lang="en-US" sz="2100" dirty="0"/>
              <a:t>Laser</a:t>
            </a:r>
            <a:r>
              <a:rPr lang="en-US" sz="2100" dirty="0">
                <a:solidFill>
                  <a:srgbClr val="000000"/>
                </a:solidFill>
              </a:rPr>
              <a:t>. Remember that the visible spectrum ends around </a:t>
            </a:r>
            <a:r>
              <a:rPr lang="en-US" sz="2100" b="1" dirty="0">
                <a:solidFill>
                  <a:srgbClr val="000000"/>
                </a:solidFill>
              </a:rPr>
              <a:t>400 nm</a:t>
            </a:r>
            <a:r>
              <a:rPr lang="en-US" sz="2100" dirty="0">
                <a:solidFill>
                  <a:srgbClr val="000000"/>
                </a:solidFill>
              </a:rPr>
              <a:t>. </a:t>
            </a:r>
            <a:r>
              <a:rPr lang="en-US" sz="2100" b="1" dirty="0">
                <a:solidFill>
                  <a:srgbClr val="000000"/>
                </a:solidFill>
              </a:rPr>
              <a:t>UV</a:t>
            </a:r>
            <a:r>
              <a:rPr lang="en-US" sz="2100" dirty="0">
                <a:solidFill>
                  <a:srgbClr val="000000"/>
                </a:solidFill>
              </a:rPr>
              <a:t> radiation from the sun, for comparison, spans the range (</a:t>
            </a:r>
            <a:r>
              <a:rPr lang="en-US" sz="2100" b="1" dirty="0">
                <a:solidFill>
                  <a:srgbClr val="000000"/>
                </a:solidFill>
              </a:rPr>
              <a:t>315</a:t>
            </a:r>
            <a:r>
              <a:rPr lang="en-US" sz="2100" dirty="0">
                <a:solidFill>
                  <a:srgbClr val="000000"/>
                </a:solidFill>
              </a:rPr>
              <a:t> - </a:t>
            </a:r>
            <a:r>
              <a:rPr lang="en-US" sz="2100" b="1" dirty="0">
                <a:solidFill>
                  <a:srgbClr val="000000"/>
                </a:solidFill>
              </a:rPr>
              <a:t>400</a:t>
            </a:r>
            <a:r>
              <a:rPr lang="en-US" sz="2100" dirty="0">
                <a:solidFill>
                  <a:srgbClr val="000000"/>
                </a:solidFill>
              </a:rPr>
              <a:t>) </a:t>
            </a:r>
            <a:r>
              <a:rPr lang="en-US" sz="2100" b="1" dirty="0">
                <a:solidFill>
                  <a:srgbClr val="000000"/>
                </a:solidFill>
              </a:rPr>
              <a:t>nm</a:t>
            </a:r>
            <a:r>
              <a:rPr lang="en-US" sz="2100" dirty="0">
                <a:solidFill>
                  <a:srgbClr val="000000"/>
                </a:solidFill>
              </a:rPr>
              <a:t> ("Ultraviolet A") and (</a:t>
            </a:r>
            <a:r>
              <a:rPr lang="en-US" sz="2100" b="1" dirty="0">
                <a:solidFill>
                  <a:srgbClr val="000000"/>
                </a:solidFill>
              </a:rPr>
              <a:t>280</a:t>
            </a:r>
            <a:r>
              <a:rPr lang="en-US" sz="2100" dirty="0">
                <a:solidFill>
                  <a:srgbClr val="000000"/>
                </a:solidFill>
              </a:rPr>
              <a:t> - </a:t>
            </a:r>
            <a:r>
              <a:rPr lang="en-US" sz="2100" b="1" dirty="0">
                <a:solidFill>
                  <a:srgbClr val="000000"/>
                </a:solidFill>
              </a:rPr>
              <a:t>315</a:t>
            </a:r>
            <a:r>
              <a:rPr lang="en-US" sz="2100" dirty="0">
                <a:solidFill>
                  <a:srgbClr val="000000"/>
                </a:solidFill>
              </a:rPr>
              <a:t>) </a:t>
            </a:r>
            <a:r>
              <a:rPr lang="en-US" sz="2100" b="1" dirty="0">
                <a:solidFill>
                  <a:srgbClr val="000000"/>
                </a:solidFill>
              </a:rPr>
              <a:t>nm</a:t>
            </a:r>
            <a:r>
              <a:rPr lang="en-US" sz="2100" dirty="0">
                <a:solidFill>
                  <a:srgbClr val="000000"/>
                </a:solidFill>
              </a:rPr>
              <a:t> ("Ultraviolet B").</a:t>
            </a:r>
            <a:endParaRPr lang="en-US" sz="2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3532823" cy="44141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6298550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producer of this lens is Carl Zeiss SMT AG , Germany.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47511" y="152400"/>
            <a:ext cx="6196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33FF"/>
                </a:solidFill>
              </a:rPr>
              <a:t>193 nm Immersion Lens</a:t>
            </a:r>
          </a:p>
        </p:txBody>
      </p:sp>
    </p:spTree>
    <p:extLst>
      <p:ext uri="{BB962C8B-B14F-4D97-AF65-F5344CB8AC3E}">
        <p14:creationId xmlns:p14="http://schemas.microsoft.com/office/powerpoint/2010/main" val="87297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 bwMode="auto"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smtClean="0">
                <a:solidFill>
                  <a:srgbClr val="3333FF"/>
                </a:solidFill>
              </a:rPr>
              <a:t>A Prophetic Advertisement??</a:t>
            </a:r>
          </a:p>
        </p:txBody>
      </p:sp>
      <p:pic>
        <p:nvPicPr>
          <p:cNvPr id="352259" name="Picture 3" descr="BigLens300dpi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7" y="1688305"/>
            <a:ext cx="8493985" cy="316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260" name="Text Box 4"/>
          <p:cNvSpPr txBox="1">
            <a:spLocks noChangeArrowheads="1"/>
          </p:cNvSpPr>
          <p:nvPr/>
        </p:nvSpPr>
        <p:spPr bwMode="auto">
          <a:xfrm>
            <a:off x="2800350" y="4857750"/>
            <a:ext cx="4343400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4050">
                <a:solidFill>
                  <a:srgbClr val="FF0000"/>
                </a:solidFill>
                <a:cs typeface="Times New Roman" pitchFamily="18" charset="0"/>
              </a:rPr>
              <a:t>Size Matters????</a:t>
            </a:r>
          </a:p>
        </p:txBody>
      </p:sp>
    </p:spTree>
    <p:extLst>
      <p:ext uri="{BB962C8B-B14F-4D97-AF65-F5344CB8AC3E}">
        <p14:creationId xmlns:p14="http://schemas.microsoft.com/office/powerpoint/2010/main" val="2207231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3008711" y="4743451"/>
            <a:ext cx="3614771" cy="62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9056" tIns="34529" rIns="69056" bIns="345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b="1" dirty="0">
                <a:solidFill>
                  <a:prstClr val="black"/>
                </a:solidFill>
              </a:rPr>
              <a:t>Feature size</a:t>
            </a:r>
            <a:r>
              <a:rPr lang="en-US" altLang="en-US" sz="1800" dirty="0">
                <a:solidFill>
                  <a:prstClr val="black"/>
                </a:solidFill>
              </a:rPr>
              <a:t> is directly related to the</a:t>
            </a:r>
          </a:p>
          <a:p>
            <a:r>
              <a:rPr lang="en-US" altLang="en-US" sz="1800" b="1" dirty="0">
                <a:solidFill>
                  <a:prstClr val="black"/>
                </a:solidFill>
              </a:rPr>
              <a:t>wavelength</a:t>
            </a:r>
            <a:r>
              <a:rPr lang="en-US" altLang="en-US" sz="1800" dirty="0">
                <a:solidFill>
                  <a:prstClr val="black"/>
                </a:solidFill>
              </a:rPr>
              <a:t> of the exposure radiation</a:t>
            </a:r>
            <a:endParaRPr lang="en-US" altLang="en-US" sz="1800" dirty="0">
              <a:solidFill>
                <a:srgbClr val="FF3300"/>
              </a:solidFill>
            </a:endParaRPr>
          </a:p>
        </p:txBody>
      </p:sp>
      <p:sp useBgFill="1">
        <p:nvSpPr>
          <p:cNvPr id="31747" name="Rectangle 3"/>
          <p:cNvSpPr>
            <a:spLocks noChangeArrowheads="1"/>
          </p:cNvSpPr>
          <p:nvPr/>
        </p:nvSpPr>
        <p:spPr bwMode="auto">
          <a:xfrm>
            <a:off x="1371600" y="713024"/>
            <a:ext cx="6552302" cy="439064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9056" tIns="34529" rIns="69056" bIns="34529" anchor="ctr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0000FF"/>
                </a:solidFill>
                <a:latin typeface="Calibri" panose="020F0502020204030204"/>
              </a:rPr>
              <a:t>Resolution Limit of the </a:t>
            </a:r>
            <a:r>
              <a:rPr lang="en-US" sz="2400" dirty="0" smtClean="0">
                <a:solidFill>
                  <a:srgbClr val="0000FF"/>
                </a:solidFill>
                <a:latin typeface="Calibri" panose="020F0502020204030204"/>
              </a:rPr>
              <a:t>Projection Printing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/>
            </a:endParaRPr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3219450" y="5369719"/>
            <a:ext cx="21717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1943101" y="2000251"/>
            <a:ext cx="2246609" cy="34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7866" tIns="33338" rIns="67866" bIns="333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>
                <a:solidFill>
                  <a:prstClr val="black"/>
                </a:solidFill>
              </a:rPr>
              <a:t>Theoretical Resolution</a:t>
            </a:r>
            <a:endParaRPr lang="en-US" altLang="en-US" sz="1800">
              <a:solidFill>
                <a:srgbClr val="44546A"/>
              </a:solidFill>
            </a:endParaRPr>
          </a:p>
        </p:txBody>
      </p:sp>
      <p:grpSp>
        <p:nvGrpSpPr>
          <p:cNvPr id="216070" name="Group 6"/>
          <p:cNvGrpSpPr>
            <a:grpSpLocks/>
          </p:cNvGrpSpPr>
          <p:nvPr/>
        </p:nvGrpSpPr>
        <p:grpSpPr bwMode="auto">
          <a:xfrm>
            <a:off x="2280047" y="2343150"/>
            <a:ext cx="1543050" cy="914400"/>
            <a:chOff x="973" y="1248"/>
            <a:chExt cx="1296" cy="768"/>
          </a:xfrm>
        </p:grpSpPr>
        <p:sp>
          <p:nvSpPr>
            <p:cNvPr id="216108" name="Rectangle 7"/>
            <p:cNvSpPr>
              <a:spLocks noChangeArrowheads="1"/>
            </p:cNvSpPr>
            <p:nvPr/>
          </p:nvSpPr>
          <p:spPr bwMode="auto">
            <a:xfrm>
              <a:off x="973" y="1248"/>
              <a:ext cx="1296" cy="768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prstClr val="black"/>
                </a:solidFill>
              </a:endParaRPr>
            </a:p>
          </p:txBody>
        </p:sp>
        <p:grpSp>
          <p:nvGrpSpPr>
            <p:cNvPr id="216109" name="Group 8"/>
            <p:cNvGrpSpPr>
              <a:grpSpLocks/>
            </p:cNvGrpSpPr>
            <p:nvPr/>
          </p:nvGrpSpPr>
          <p:grpSpPr bwMode="auto">
            <a:xfrm>
              <a:off x="1155" y="1365"/>
              <a:ext cx="923" cy="527"/>
              <a:chOff x="1068" y="1735"/>
              <a:chExt cx="923" cy="527"/>
            </a:xfrm>
          </p:grpSpPr>
          <p:sp>
            <p:nvSpPr>
              <p:cNvPr id="216110" name="Rectangle 9"/>
              <p:cNvSpPr>
                <a:spLocks noChangeArrowheads="1"/>
              </p:cNvSpPr>
              <p:nvPr/>
            </p:nvSpPr>
            <p:spPr bwMode="auto">
              <a:xfrm>
                <a:off x="1068" y="1829"/>
                <a:ext cx="553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7866" tIns="33338" rIns="67866" bIns="3333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800" b="1" dirty="0">
                    <a:solidFill>
                      <a:srgbClr val="ED7D31"/>
                    </a:solidFill>
                  </a:rPr>
                  <a:t>F</a:t>
                </a:r>
                <a:r>
                  <a:rPr lang="en-US" altLang="en-US" sz="1800" dirty="0">
                    <a:solidFill>
                      <a:prstClr val="black"/>
                    </a:solidFill>
                  </a:rPr>
                  <a:t>= k</a:t>
                </a:r>
                <a:r>
                  <a:rPr lang="en-US" altLang="en-US" sz="1800" baseline="-25000" dirty="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216111" name="Line 10"/>
              <p:cNvSpPr>
                <a:spLocks noChangeShapeType="1"/>
              </p:cNvSpPr>
              <p:nvPr/>
            </p:nvSpPr>
            <p:spPr bwMode="auto">
              <a:xfrm>
                <a:off x="1560" y="1982"/>
                <a:ext cx="42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112" name="Rectangle 11"/>
              <p:cNvSpPr>
                <a:spLocks noChangeArrowheads="1"/>
              </p:cNvSpPr>
              <p:nvPr/>
            </p:nvSpPr>
            <p:spPr bwMode="auto">
              <a:xfrm>
                <a:off x="1644" y="1735"/>
                <a:ext cx="221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7866" tIns="33338" rIns="67866" bIns="3333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800" b="1">
                    <a:solidFill>
                      <a:srgbClr val="ED7D31"/>
                    </a:solidFill>
                    <a:latin typeface="Symbol" pitchFamily="18" charset="2"/>
                  </a:rPr>
                  <a:t>l</a:t>
                </a:r>
                <a:endParaRPr lang="en-US" altLang="en-US" sz="1800">
                  <a:solidFill>
                    <a:srgbClr val="FF0000"/>
                  </a:solidFill>
                  <a:latin typeface="Symbol" pitchFamily="18" charset="2"/>
                </a:endParaRPr>
              </a:p>
            </p:txBody>
          </p:sp>
          <p:sp>
            <p:nvSpPr>
              <p:cNvPr id="216113" name="Rectangle 12"/>
              <p:cNvSpPr>
                <a:spLocks noChangeArrowheads="1"/>
              </p:cNvSpPr>
              <p:nvPr/>
            </p:nvSpPr>
            <p:spPr bwMode="auto">
              <a:xfrm>
                <a:off x="1596" y="1973"/>
                <a:ext cx="395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7866" tIns="33338" rIns="67866" bIns="33338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800">
                    <a:solidFill>
                      <a:prstClr val="black"/>
                    </a:solidFill>
                  </a:rPr>
                  <a:t>NA</a:t>
                </a:r>
              </a:p>
            </p:txBody>
          </p:sp>
        </p:grpSp>
      </p:grpSp>
      <p:grpSp>
        <p:nvGrpSpPr>
          <p:cNvPr id="216071" name="Group 13"/>
          <p:cNvGrpSpPr>
            <a:grpSpLocks/>
          </p:cNvGrpSpPr>
          <p:nvPr/>
        </p:nvGrpSpPr>
        <p:grpSpPr bwMode="auto">
          <a:xfrm>
            <a:off x="1777604" y="3365900"/>
            <a:ext cx="3242072" cy="1246585"/>
            <a:chOff x="722" y="2817"/>
            <a:chExt cx="2723" cy="1047"/>
          </a:xfrm>
        </p:grpSpPr>
        <p:sp>
          <p:nvSpPr>
            <p:cNvPr id="216106" name="Rectangle 14"/>
            <p:cNvSpPr>
              <a:spLocks noChangeArrowheads="1"/>
            </p:cNvSpPr>
            <p:nvPr/>
          </p:nvSpPr>
          <p:spPr bwMode="auto">
            <a:xfrm>
              <a:off x="722" y="2818"/>
              <a:ext cx="425" cy="1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866" tIns="33338" rIns="67866" bIns="33338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altLang="en-US" sz="1500" b="1" dirty="0">
                  <a:solidFill>
                    <a:prstClr val="black"/>
                  </a:solidFill>
                </a:rPr>
                <a:t>F</a:t>
              </a:r>
              <a:r>
                <a:rPr lang="en-US" altLang="en-US" sz="1500" dirty="0">
                  <a:solidFill>
                    <a:prstClr val="black"/>
                  </a:solidFill>
                </a:rPr>
                <a:t> :</a:t>
              </a:r>
            </a:p>
            <a:p>
              <a:pPr algn="r"/>
              <a:r>
                <a:rPr lang="en-US" altLang="en-US" sz="1500" b="1" dirty="0">
                  <a:solidFill>
                    <a:prstClr val="black"/>
                  </a:solidFill>
                  <a:latin typeface="Symbol" pitchFamily="18" charset="2"/>
                </a:rPr>
                <a:t>l</a:t>
              </a:r>
              <a:r>
                <a:rPr lang="en-US" altLang="en-US" sz="1500" dirty="0">
                  <a:solidFill>
                    <a:prstClr val="black"/>
                  </a:solidFill>
                </a:rPr>
                <a:t> :</a:t>
              </a:r>
            </a:p>
            <a:p>
              <a:pPr algn="r"/>
              <a:r>
                <a:rPr lang="en-US" altLang="en-US" sz="1500" dirty="0">
                  <a:solidFill>
                    <a:prstClr val="black"/>
                  </a:solidFill>
                </a:rPr>
                <a:t>k</a:t>
              </a:r>
              <a:r>
                <a:rPr lang="en-US" altLang="en-US" sz="1500" baseline="-25000" dirty="0">
                  <a:solidFill>
                    <a:prstClr val="black"/>
                  </a:solidFill>
                </a:rPr>
                <a:t>1</a:t>
              </a:r>
              <a:r>
                <a:rPr lang="en-US" altLang="en-US" sz="1500" dirty="0">
                  <a:solidFill>
                    <a:prstClr val="black"/>
                  </a:solidFill>
                </a:rPr>
                <a:t> :</a:t>
              </a:r>
            </a:p>
            <a:p>
              <a:pPr algn="r"/>
              <a:r>
                <a:rPr lang="en-US" altLang="en-US" sz="1500" dirty="0">
                  <a:solidFill>
                    <a:prstClr val="black"/>
                  </a:solidFill>
                </a:rPr>
                <a:t>NA :</a:t>
              </a:r>
            </a:p>
            <a:p>
              <a:pPr algn="r"/>
              <a:r>
                <a:rPr lang="en-US" altLang="en-US" sz="1500" dirty="0">
                  <a:solidFill>
                    <a:prstClr val="black"/>
                  </a:solidFill>
                </a:rPr>
                <a:t>n :</a:t>
              </a:r>
            </a:p>
          </p:txBody>
        </p:sp>
        <p:sp>
          <p:nvSpPr>
            <p:cNvPr id="216107" name="Text Box 15"/>
            <p:cNvSpPr txBox="1">
              <a:spLocks noChangeArrowheads="1"/>
            </p:cNvSpPr>
            <p:nvPr/>
          </p:nvSpPr>
          <p:spPr bwMode="auto">
            <a:xfrm>
              <a:off x="1078" y="2817"/>
              <a:ext cx="2367" cy="10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500" dirty="0">
                  <a:solidFill>
                    <a:prstClr val="black"/>
                  </a:solidFill>
                </a:rPr>
                <a:t>Minimum feature size</a:t>
              </a:r>
            </a:p>
            <a:p>
              <a:r>
                <a:rPr lang="en-US" altLang="en-US" sz="1500" dirty="0">
                  <a:solidFill>
                    <a:prstClr val="black"/>
                  </a:solidFill>
                </a:rPr>
                <a:t>Exposure wavelength</a:t>
              </a:r>
            </a:p>
            <a:p>
              <a:r>
                <a:rPr lang="en-US" altLang="en-US" sz="1500" dirty="0">
                  <a:solidFill>
                    <a:prstClr val="black"/>
                  </a:solidFill>
                </a:rPr>
                <a:t>Process-dependent factor</a:t>
              </a:r>
            </a:p>
            <a:p>
              <a:r>
                <a:rPr lang="en-US" altLang="en-US" sz="1500" dirty="0">
                  <a:solidFill>
                    <a:prstClr val="black"/>
                  </a:solidFill>
                </a:rPr>
                <a:t>Numerical aperture of lens system</a:t>
              </a:r>
            </a:p>
            <a:p>
              <a:r>
                <a:rPr lang="en-US" altLang="en-US" sz="1500" dirty="0">
                  <a:solidFill>
                    <a:prstClr val="black"/>
                  </a:solidFill>
                </a:rPr>
                <a:t>Index of refraction (for air, n </a:t>
              </a:r>
              <a:r>
                <a:rPr lang="en-US" altLang="en-US" sz="1500" dirty="0">
                  <a:solidFill>
                    <a:prstClr val="black"/>
                  </a:solidFill>
                  <a:sym typeface="Symbol" pitchFamily="18" charset="2"/>
                </a:rPr>
                <a:t> 1)</a:t>
              </a:r>
              <a:endParaRPr lang="en-US" altLang="en-US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16072" name="Group 16"/>
          <p:cNvGrpSpPr>
            <a:grpSpLocks/>
          </p:cNvGrpSpPr>
          <p:nvPr/>
        </p:nvGrpSpPr>
        <p:grpSpPr bwMode="auto">
          <a:xfrm>
            <a:off x="4972050" y="2171700"/>
            <a:ext cx="2628900" cy="2114550"/>
            <a:chOff x="3216" y="1184"/>
            <a:chExt cx="2208" cy="1776"/>
          </a:xfrm>
        </p:grpSpPr>
        <p:sp>
          <p:nvSpPr>
            <p:cNvPr id="216073" name="Rectangle 17"/>
            <p:cNvSpPr>
              <a:spLocks noChangeArrowheads="1"/>
            </p:cNvSpPr>
            <p:nvPr/>
          </p:nvSpPr>
          <p:spPr bwMode="auto">
            <a:xfrm>
              <a:off x="3216" y="1184"/>
              <a:ext cx="2208" cy="17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prstClr val="black"/>
                </a:solidFill>
              </a:endParaRPr>
            </a:p>
          </p:txBody>
        </p:sp>
        <p:grpSp>
          <p:nvGrpSpPr>
            <p:cNvPr id="216074" name="Group 18"/>
            <p:cNvGrpSpPr>
              <a:grpSpLocks/>
            </p:cNvGrpSpPr>
            <p:nvPr/>
          </p:nvGrpSpPr>
          <p:grpSpPr bwMode="auto">
            <a:xfrm>
              <a:off x="3313" y="1208"/>
              <a:ext cx="2083" cy="1749"/>
              <a:chOff x="528" y="480"/>
              <a:chExt cx="2083" cy="1749"/>
            </a:xfrm>
          </p:grpSpPr>
          <p:grpSp>
            <p:nvGrpSpPr>
              <p:cNvPr id="216075" name="Group 19"/>
              <p:cNvGrpSpPr>
                <a:grpSpLocks/>
              </p:cNvGrpSpPr>
              <p:nvPr/>
            </p:nvGrpSpPr>
            <p:grpSpPr bwMode="auto">
              <a:xfrm>
                <a:off x="960" y="567"/>
                <a:ext cx="0" cy="1026"/>
                <a:chOff x="1200" y="816"/>
                <a:chExt cx="0" cy="1026"/>
              </a:xfrm>
            </p:grpSpPr>
            <p:sp>
              <p:nvSpPr>
                <p:cNvPr id="216104" name="Line 20"/>
                <p:cNvSpPr>
                  <a:spLocks noChangeShapeType="1"/>
                </p:cNvSpPr>
                <p:nvPr/>
              </p:nvSpPr>
              <p:spPr bwMode="auto">
                <a:xfrm>
                  <a:off x="1200" y="816"/>
                  <a:ext cx="0" cy="384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105" name="Line 21"/>
                <p:cNvSpPr>
                  <a:spLocks noChangeShapeType="1"/>
                </p:cNvSpPr>
                <p:nvPr/>
              </p:nvSpPr>
              <p:spPr bwMode="auto">
                <a:xfrm>
                  <a:off x="1200" y="1458"/>
                  <a:ext cx="0" cy="384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16076" name="Group 22"/>
              <p:cNvGrpSpPr>
                <a:grpSpLocks/>
              </p:cNvGrpSpPr>
              <p:nvPr/>
            </p:nvGrpSpPr>
            <p:grpSpPr bwMode="auto">
              <a:xfrm>
                <a:off x="1008" y="624"/>
                <a:ext cx="1104" cy="912"/>
                <a:chOff x="1248" y="864"/>
                <a:chExt cx="1104" cy="912"/>
              </a:xfrm>
            </p:grpSpPr>
            <p:sp>
              <p:nvSpPr>
                <p:cNvPr id="216098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248" y="864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099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248" y="960"/>
                  <a:ext cx="67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100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1248" y="1152"/>
                  <a:ext cx="110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101" name="Line 26"/>
                <p:cNvSpPr>
                  <a:spLocks noChangeShapeType="1"/>
                </p:cNvSpPr>
                <p:nvPr/>
              </p:nvSpPr>
              <p:spPr bwMode="auto">
                <a:xfrm>
                  <a:off x="1248" y="1440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102" name="Line 27"/>
                <p:cNvSpPr>
                  <a:spLocks noChangeShapeType="1"/>
                </p:cNvSpPr>
                <p:nvPr/>
              </p:nvSpPr>
              <p:spPr bwMode="auto">
                <a:xfrm>
                  <a:off x="1248" y="1392"/>
                  <a:ext cx="67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103" name="Line 28"/>
                <p:cNvSpPr>
                  <a:spLocks noChangeShapeType="1"/>
                </p:cNvSpPr>
                <p:nvPr/>
              </p:nvSpPr>
              <p:spPr bwMode="auto">
                <a:xfrm>
                  <a:off x="1248" y="1344"/>
                  <a:ext cx="110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16077" name="Group 29"/>
              <p:cNvGrpSpPr>
                <a:grpSpLocks/>
              </p:cNvGrpSpPr>
              <p:nvPr/>
            </p:nvGrpSpPr>
            <p:grpSpPr bwMode="auto">
              <a:xfrm>
                <a:off x="528" y="792"/>
                <a:ext cx="384" cy="576"/>
                <a:chOff x="768" y="1032"/>
                <a:chExt cx="384" cy="576"/>
              </a:xfrm>
            </p:grpSpPr>
            <p:sp>
              <p:nvSpPr>
                <p:cNvPr id="216093" name="Line 30"/>
                <p:cNvSpPr>
                  <a:spLocks noChangeShapeType="1"/>
                </p:cNvSpPr>
                <p:nvPr/>
              </p:nvSpPr>
              <p:spPr bwMode="auto">
                <a:xfrm>
                  <a:off x="768" y="1032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094" name="Line 31"/>
                <p:cNvSpPr>
                  <a:spLocks noChangeShapeType="1"/>
                </p:cNvSpPr>
                <p:nvPr/>
              </p:nvSpPr>
              <p:spPr bwMode="auto">
                <a:xfrm>
                  <a:off x="768" y="1176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095" name="Line 32"/>
                <p:cNvSpPr>
                  <a:spLocks noChangeShapeType="1"/>
                </p:cNvSpPr>
                <p:nvPr/>
              </p:nvSpPr>
              <p:spPr bwMode="auto">
                <a:xfrm>
                  <a:off x="768" y="1320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096" name="Line 33"/>
                <p:cNvSpPr>
                  <a:spLocks noChangeShapeType="1"/>
                </p:cNvSpPr>
                <p:nvPr/>
              </p:nvSpPr>
              <p:spPr bwMode="auto">
                <a:xfrm>
                  <a:off x="768" y="1464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097" name="Line 34"/>
                <p:cNvSpPr>
                  <a:spLocks noChangeShapeType="1"/>
                </p:cNvSpPr>
                <p:nvPr/>
              </p:nvSpPr>
              <p:spPr bwMode="auto">
                <a:xfrm>
                  <a:off x="768" y="1608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16078" name="Group 35"/>
              <p:cNvGrpSpPr>
                <a:grpSpLocks/>
              </p:cNvGrpSpPr>
              <p:nvPr/>
            </p:nvGrpSpPr>
            <p:grpSpPr bwMode="auto">
              <a:xfrm>
                <a:off x="1890" y="480"/>
                <a:ext cx="144" cy="1200"/>
                <a:chOff x="1920" y="480"/>
                <a:chExt cx="144" cy="1200"/>
              </a:xfrm>
            </p:grpSpPr>
            <p:sp>
              <p:nvSpPr>
                <p:cNvPr id="216089" name="Line 36"/>
                <p:cNvSpPr>
                  <a:spLocks noChangeShapeType="1"/>
                </p:cNvSpPr>
                <p:nvPr/>
              </p:nvSpPr>
              <p:spPr bwMode="auto">
                <a:xfrm>
                  <a:off x="1992" y="480"/>
                  <a:ext cx="0" cy="24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090" name="Line 37"/>
                <p:cNvSpPr>
                  <a:spLocks noChangeShapeType="1"/>
                </p:cNvSpPr>
                <p:nvPr/>
              </p:nvSpPr>
              <p:spPr bwMode="auto">
                <a:xfrm>
                  <a:off x="1920" y="720"/>
                  <a:ext cx="14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091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1992" y="1440"/>
                  <a:ext cx="0" cy="24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092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920" y="1440"/>
                  <a:ext cx="14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16079" name="Group 40"/>
              <p:cNvGrpSpPr>
                <a:grpSpLocks/>
              </p:cNvGrpSpPr>
              <p:nvPr/>
            </p:nvGrpSpPr>
            <p:grpSpPr bwMode="auto">
              <a:xfrm>
                <a:off x="924" y="744"/>
                <a:ext cx="1008" cy="672"/>
                <a:chOff x="924" y="744"/>
                <a:chExt cx="1008" cy="672"/>
              </a:xfrm>
            </p:grpSpPr>
            <p:sp>
              <p:nvSpPr>
                <p:cNvPr id="216087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924" y="1080"/>
                  <a:ext cx="1008" cy="3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6088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924" y="744"/>
                  <a:ext cx="1008" cy="3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1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216080" name="Line 43"/>
              <p:cNvSpPr>
                <a:spLocks noChangeShapeType="1"/>
              </p:cNvSpPr>
              <p:nvPr/>
            </p:nvSpPr>
            <p:spPr bwMode="auto">
              <a:xfrm>
                <a:off x="912" y="1080"/>
                <a:ext cx="1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081" name="Text Box 44"/>
              <p:cNvSpPr txBox="1">
                <a:spLocks noChangeArrowheads="1"/>
              </p:cNvSpPr>
              <p:nvPr/>
            </p:nvSpPr>
            <p:spPr bwMode="auto">
              <a:xfrm>
                <a:off x="726" y="1577"/>
                <a:ext cx="500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900">
                    <a:solidFill>
                      <a:prstClr val="black"/>
                    </a:solidFill>
                  </a:rPr>
                  <a:t>Aperture</a:t>
                </a:r>
              </a:p>
            </p:txBody>
          </p:sp>
          <p:sp>
            <p:nvSpPr>
              <p:cNvPr id="216082" name="Text Box 45"/>
              <p:cNvSpPr txBox="1">
                <a:spLocks noChangeArrowheads="1"/>
              </p:cNvSpPr>
              <p:nvPr/>
            </p:nvSpPr>
            <p:spPr bwMode="auto">
              <a:xfrm>
                <a:off x="1730" y="1728"/>
                <a:ext cx="500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900">
                    <a:solidFill>
                      <a:prstClr val="black"/>
                    </a:solidFill>
                  </a:rPr>
                  <a:t>Entrance</a:t>
                </a:r>
              </a:p>
              <a:p>
                <a:r>
                  <a:rPr lang="en-US" altLang="en-US" sz="900">
                    <a:solidFill>
                      <a:prstClr val="black"/>
                    </a:solidFill>
                  </a:rPr>
                  <a:t>Pupil</a:t>
                </a:r>
              </a:p>
            </p:txBody>
          </p:sp>
          <p:sp>
            <p:nvSpPr>
              <p:cNvPr id="216083" name="Freeform 46"/>
              <p:cNvSpPr>
                <a:spLocks/>
              </p:cNvSpPr>
              <p:nvPr/>
            </p:nvSpPr>
            <p:spPr bwMode="auto">
              <a:xfrm>
                <a:off x="1776" y="786"/>
                <a:ext cx="84" cy="282"/>
              </a:xfrm>
              <a:custGeom>
                <a:avLst/>
                <a:gdLst>
                  <a:gd name="T0" fmla="*/ 0 w 84"/>
                  <a:gd name="T1" fmla="*/ 0 h 282"/>
                  <a:gd name="T2" fmla="*/ 66 w 84"/>
                  <a:gd name="T3" fmla="*/ 96 h 282"/>
                  <a:gd name="T4" fmla="*/ 72 w 84"/>
                  <a:gd name="T5" fmla="*/ 120 h 282"/>
                  <a:gd name="T6" fmla="*/ 84 w 84"/>
                  <a:gd name="T7" fmla="*/ 156 h 282"/>
                  <a:gd name="T8" fmla="*/ 78 w 84"/>
                  <a:gd name="T9" fmla="*/ 246 h 282"/>
                  <a:gd name="T10" fmla="*/ 66 w 84"/>
                  <a:gd name="T11" fmla="*/ 282 h 2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84" h="282">
                    <a:moveTo>
                      <a:pt x="0" y="0"/>
                    </a:moveTo>
                    <a:cubicBezTo>
                      <a:pt x="46" y="31"/>
                      <a:pt x="48" y="42"/>
                      <a:pt x="66" y="96"/>
                    </a:cubicBezTo>
                    <a:cubicBezTo>
                      <a:pt x="69" y="104"/>
                      <a:pt x="70" y="112"/>
                      <a:pt x="72" y="120"/>
                    </a:cubicBezTo>
                    <a:cubicBezTo>
                      <a:pt x="76" y="132"/>
                      <a:pt x="84" y="156"/>
                      <a:pt x="84" y="156"/>
                    </a:cubicBezTo>
                    <a:cubicBezTo>
                      <a:pt x="82" y="186"/>
                      <a:pt x="82" y="216"/>
                      <a:pt x="78" y="246"/>
                    </a:cubicBezTo>
                    <a:cubicBezTo>
                      <a:pt x="76" y="259"/>
                      <a:pt x="66" y="282"/>
                      <a:pt x="66" y="282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084" name="Text Box 47"/>
              <p:cNvSpPr txBox="1">
                <a:spLocks noChangeArrowheads="1"/>
              </p:cNvSpPr>
              <p:nvPr/>
            </p:nvSpPr>
            <p:spPr bwMode="auto">
              <a:xfrm>
                <a:off x="2240" y="609"/>
                <a:ext cx="371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200" dirty="0" err="1">
                    <a:solidFill>
                      <a:prstClr val="black"/>
                    </a:solidFill>
                    <a:latin typeface="Symbol" pitchFamily="18" charset="2"/>
                  </a:rPr>
                  <a:t>q</a:t>
                </a:r>
                <a:r>
                  <a:rPr lang="en-US" altLang="en-US" sz="1200" baseline="-25000" dirty="0" err="1">
                    <a:solidFill>
                      <a:prstClr val="black"/>
                    </a:solidFill>
                  </a:rPr>
                  <a:t>max</a:t>
                </a:r>
                <a:endParaRPr lang="en-US" alt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085" name="Line 48"/>
              <p:cNvSpPr>
                <a:spLocks noChangeShapeType="1"/>
              </p:cNvSpPr>
              <p:nvPr/>
            </p:nvSpPr>
            <p:spPr bwMode="auto">
              <a:xfrm flipV="1">
                <a:off x="1872" y="768"/>
                <a:ext cx="38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6086" name="Text Box 49"/>
              <p:cNvSpPr txBox="1">
                <a:spLocks noChangeArrowheads="1"/>
              </p:cNvSpPr>
              <p:nvPr/>
            </p:nvSpPr>
            <p:spPr bwMode="auto">
              <a:xfrm>
                <a:off x="1056" y="2016"/>
                <a:ext cx="870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050">
                    <a:solidFill>
                      <a:prstClr val="black"/>
                    </a:solidFill>
                  </a:rPr>
                  <a:t>NA = </a:t>
                </a:r>
                <a:r>
                  <a:rPr lang="en-US" altLang="en-US" sz="1050" i="1">
                    <a:solidFill>
                      <a:prstClr val="black"/>
                    </a:solidFill>
                  </a:rPr>
                  <a:t>n</a:t>
                </a:r>
                <a:r>
                  <a:rPr lang="en-US" altLang="en-US" sz="1050">
                    <a:solidFill>
                      <a:prstClr val="black"/>
                    </a:solidFill>
                  </a:rPr>
                  <a:t> sin</a:t>
                </a:r>
                <a:r>
                  <a:rPr lang="en-US" altLang="en-US" sz="900">
                    <a:solidFill>
                      <a:prstClr val="black"/>
                    </a:solidFill>
                  </a:rPr>
                  <a:t> </a:t>
                </a:r>
                <a:r>
                  <a:rPr lang="en-US" altLang="en-US" sz="1050">
                    <a:solidFill>
                      <a:prstClr val="black"/>
                    </a:solidFill>
                    <a:latin typeface="Symbol" pitchFamily="18" charset="2"/>
                  </a:rPr>
                  <a:t>q</a:t>
                </a:r>
                <a:r>
                  <a:rPr lang="en-US" altLang="en-US" sz="1050" baseline="-25000">
                    <a:solidFill>
                      <a:prstClr val="black"/>
                    </a:solidFill>
                  </a:rPr>
                  <a:t>max</a:t>
                </a:r>
                <a:endParaRPr lang="en-US" altLang="en-US" sz="105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776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/>
          <a:stretch/>
        </p:blipFill>
        <p:spPr bwMode="auto">
          <a:xfrm>
            <a:off x="1092339" y="1342885"/>
            <a:ext cx="6961617" cy="460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200" y="1005136"/>
            <a:ext cx="4751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333FF"/>
                </a:solidFill>
              </a:rPr>
              <a:t>ITRS Lithography Roadmap 2011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429251" y="1443716"/>
            <a:ext cx="23105" cy="4270167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 bwMode="auto">
          <a:xfrm>
            <a:off x="3071812" y="1771651"/>
            <a:ext cx="4586288" cy="1712267"/>
          </a:xfrm>
          <a:prstGeom prst="rect">
            <a:avLst/>
          </a:prstGeom>
          <a:solidFill>
            <a:schemeClr val="accent2">
              <a:lumMod val="60000"/>
              <a:lumOff val="40000"/>
              <a:alpha val="2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50" b="1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04937" y="3221325"/>
            <a:ext cx="5677525" cy="2664010"/>
            <a:chOff x="1253355" y="2971321"/>
            <a:chExt cx="7570033" cy="355201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3355" y="2971321"/>
              <a:ext cx="7570033" cy="355201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7183120" y="3939468"/>
              <a:ext cx="1341120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/>
                <a:t>DRAM/MPU</a:t>
              </a:r>
            </a:p>
            <a:p>
              <a:pPr algn="ctr"/>
              <a:r>
                <a:rPr lang="en-US" sz="2100" dirty="0"/>
                <a:t>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69516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791" y="920313"/>
            <a:ext cx="5915025" cy="574334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Grinding the Primary Mirror for Hubble</a:t>
            </a:r>
          </a:p>
        </p:txBody>
      </p:sp>
      <p:pic>
        <p:nvPicPr>
          <p:cNvPr id="3074" name="Picture 2" descr="Hubble's main mirr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426" y="1494646"/>
            <a:ext cx="5000625" cy="3893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49618" y="5516003"/>
            <a:ext cx="497796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hlinkClick r:id="rId3"/>
              </a:rPr>
              <a:t>http://people.tamu.edu/~v-buenger/658/Hubble.pdf</a:t>
            </a:r>
            <a:endParaRPr lang="en-US" sz="2100" dirty="0"/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3275266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344" y="982362"/>
            <a:ext cx="5829300" cy="63955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Hubble Telescope</a:t>
            </a:r>
          </a:p>
        </p:txBody>
      </p:sp>
      <p:pic>
        <p:nvPicPr>
          <p:cNvPr id="5" name="Picture 2" descr="Hubble in orb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7" r="14433"/>
          <a:stretch/>
        </p:blipFill>
        <p:spPr bwMode="auto">
          <a:xfrm>
            <a:off x="2560034" y="1684929"/>
            <a:ext cx="4188552" cy="368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62536" y="5429517"/>
            <a:ext cx="26912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Cost $1.5 Billion</a:t>
            </a:r>
          </a:p>
        </p:txBody>
      </p:sp>
    </p:spTree>
    <p:extLst>
      <p:ext uri="{BB962C8B-B14F-4D97-AF65-F5344CB8AC3E}">
        <p14:creationId xmlns:p14="http://schemas.microsoft.com/office/powerpoint/2010/main" val="207489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857251"/>
            <a:ext cx="5915025" cy="52703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Repairing the Telescope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232" y="1503905"/>
            <a:ext cx="5463896" cy="4046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3392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857251"/>
            <a:ext cx="5915025" cy="527038"/>
          </a:xfrm>
        </p:spPr>
        <p:txBody>
          <a:bodyPr/>
          <a:lstStyle/>
          <a:p>
            <a:pPr algn="ctr"/>
            <a:r>
              <a:rPr lang="en-US" dirty="0" smtClean="0"/>
              <a:t>Repairing the Telescope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19" y="1367743"/>
            <a:ext cx="7483744" cy="420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601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Spiral Galaxy Before and After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 descr="Spiral Galaxy M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072" y="2201260"/>
            <a:ext cx="3168869" cy="316886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415" y="2201260"/>
            <a:ext cx="3168869" cy="316886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740968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83" y="977578"/>
            <a:ext cx="5543310" cy="4900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9868" y="886015"/>
            <a:ext cx="3162464" cy="99417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Eagle Nebula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719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337" y="951844"/>
            <a:ext cx="3911326" cy="63062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Horse Head Nebula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8620" y="1511521"/>
            <a:ext cx="4226759" cy="441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806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dn.spacetelescope.org/archives/images/wallpaper2/heic150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22" y="857251"/>
            <a:ext cx="7002379" cy="560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1131096"/>
            <a:ext cx="5915025" cy="54752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Anniversary Image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3505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666" y="849212"/>
            <a:ext cx="5915025" cy="450056"/>
          </a:xfrm>
        </p:spPr>
        <p:txBody>
          <a:bodyPr>
            <a:noAutofit/>
          </a:bodyPr>
          <a:lstStyle/>
          <a:p>
            <a:r>
              <a:rPr lang="en-US" sz="3200" dirty="0"/>
              <a:t>NTRS / IRDS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381000"/>
            <a:ext cx="2847616" cy="1386480"/>
          </a:xfrm>
          <a:prstGeom prst="rect">
            <a:avLst/>
          </a:prstGeom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66" y="1905000"/>
            <a:ext cx="5717381" cy="429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314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1145D-9465-4D41-AFB9-EB74C02C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2400"/>
            <a:ext cx="5915025" cy="415002"/>
          </a:xfrm>
        </p:spPr>
        <p:txBody>
          <a:bodyPr>
            <a:normAutofit fontScale="90000"/>
          </a:bodyPr>
          <a:lstStyle/>
          <a:p>
            <a:r>
              <a:rPr lang="en-US" dirty="0"/>
              <a:t>Hole Type </a:t>
            </a:r>
            <a:r>
              <a:rPr lang="en-US" dirty="0" smtClean="0"/>
              <a:t>Patterns 2018 draft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56D20-CBB1-4E67-B53B-050147B69F8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4F937D-4321-42DF-8D42-2B06FD133E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45673" y="760368"/>
            <a:ext cx="5915025" cy="267632"/>
          </a:xfrm>
        </p:spPr>
        <p:txBody>
          <a:bodyPr>
            <a:normAutofit fontScale="92500" lnSpcReduction="10000"/>
          </a:bodyPr>
          <a:lstStyle/>
          <a:p>
            <a:r>
              <a:rPr lang="en-US" sz="1350" dirty="0"/>
              <a:t>This includes contacts, </a:t>
            </a:r>
            <a:r>
              <a:rPr lang="en-US" sz="1350" dirty="0" err="1"/>
              <a:t>vias</a:t>
            </a:r>
            <a:r>
              <a:rPr lang="en-US" sz="1350" dirty="0"/>
              <a:t> and cut patterns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4CFDE9-528B-4ED0-BDDF-3EFDB3675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10682"/>
            <a:ext cx="7708217" cy="4145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6C525-C8FC-4121-8DB4-0C4776115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5375107"/>
            <a:ext cx="3164163" cy="86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8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52" name="Rectangle 154"/>
          <p:cNvSpPr>
            <a:spLocks noChangeArrowheads="1"/>
          </p:cNvSpPr>
          <p:nvPr/>
        </p:nvSpPr>
        <p:spPr bwMode="auto">
          <a:xfrm>
            <a:off x="5461891" y="2221759"/>
            <a:ext cx="2122885" cy="90130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09953" name="Rectangle 155"/>
          <p:cNvSpPr>
            <a:spLocks noChangeArrowheads="1"/>
          </p:cNvSpPr>
          <p:nvPr/>
        </p:nvSpPr>
        <p:spPr bwMode="auto">
          <a:xfrm>
            <a:off x="5485704" y="3121873"/>
            <a:ext cx="2099072" cy="22979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09954" name="Rectangle 156"/>
          <p:cNvSpPr>
            <a:spLocks noChangeArrowheads="1"/>
          </p:cNvSpPr>
          <p:nvPr/>
        </p:nvSpPr>
        <p:spPr bwMode="auto">
          <a:xfrm>
            <a:off x="1348281" y="2231284"/>
            <a:ext cx="2673809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i="1">
                <a:solidFill>
                  <a:prstClr val="black"/>
                </a:solidFill>
                <a:cs typeface="Arial" pitchFamily="34" charset="0"/>
              </a:rPr>
              <a:t>MPU ½ Pitch (nm) (uncontacted gate)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57" name="Rectangle 159"/>
          <p:cNvSpPr>
            <a:spLocks noChangeArrowheads="1"/>
          </p:cNvSpPr>
          <p:nvPr/>
        </p:nvSpPr>
        <p:spPr bwMode="auto">
          <a:xfrm>
            <a:off x="5636912" y="2231284"/>
            <a:ext cx="17312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 dirty="0">
                <a:solidFill>
                  <a:srgbClr val="FFFFFF"/>
                </a:solidFill>
                <a:cs typeface="Arial" pitchFamily="34" charset="0"/>
              </a:rPr>
              <a:t>45</a:t>
            </a:r>
            <a:endParaRPr lang="en-US" alt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58" name="Rectangle 160"/>
          <p:cNvSpPr>
            <a:spLocks noChangeArrowheads="1"/>
          </p:cNvSpPr>
          <p:nvPr/>
        </p:nvSpPr>
        <p:spPr bwMode="auto">
          <a:xfrm>
            <a:off x="6167930" y="2231284"/>
            <a:ext cx="17312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32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59" name="Rectangle 161"/>
          <p:cNvSpPr>
            <a:spLocks noChangeArrowheads="1"/>
          </p:cNvSpPr>
          <p:nvPr/>
        </p:nvSpPr>
        <p:spPr bwMode="auto">
          <a:xfrm>
            <a:off x="6697759" y="2231284"/>
            <a:ext cx="17312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22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60" name="Rectangle 162"/>
          <p:cNvSpPr>
            <a:spLocks noChangeArrowheads="1"/>
          </p:cNvSpPr>
          <p:nvPr/>
        </p:nvSpPr>
        <p:spPr bwMode="auto">
          <a:xfrm>
            <a:off x="7228778" y="2231284"/>
            <a:ext cx="17312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18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61" name="Rectangle 163"/>
          <p:cNvSpPr>
            <a:spLocks noChangeArrowheads="1"/>
          </p:cNvSpPr>
          <p:nvPr/>
        </p:nvSpPr>
        <p:spPr bwMode="auto">
          <a:xfrm>
            <a:off x="1348281" y="2457503"/>
            <a:ext cx="928139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i="1">
                <a:solidFill>
                  <a:prstClr val="black"/>
                </a:solidFill>
                <a:cs typeface="Arial" pitchFamily="34" charset="0"/>
              </a:rPr>
              <a:t>Overlay (nm)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64" name="Rectangle 166"/>
          <p:cNvSpPr>
            <a:spLocks noChangeArrowheads="1"/>
          </p:cNvSpPr>
          <p:nvPr/>
        </p:nvSpPr>
        <p:spPr bwMode="auto">
          <a:xfrm>
            <a:off x="5636912" y="2457503"/>
            <a:ext cx="17312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18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65" name="Rectangle 167"/>
          <p:cNvSpPr>
            <a:spLocks noChangeArrowheads="1"/>
          </p:cNvSpPr>
          <p:nvPr/>
        </p:nvSpPr>
        <p:spPr bwMode="auto">
          <a:xfrm>
            <a:off x="6095303" y="2457503"/>
            <a:ext cx="302968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12.8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66" name="Rectangle 168"/>
          <p:cNvSpPr>
            <a:spLocks noChangeArrowheads="1"/>
          </p:cNvSpPr>
          <p:nvPr/>
        </p:nvSpPr>
        <p:spPr bwMode="auto">
          <a:xfrm>
            <a:off x="6673946" y="2457503"/>
            <a:ext cx="21640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8.8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67" name="Rectangle 169"/>
          <p:cNvSpPr>
            <a:spLocks noChangeArrowheads="1"/>
          </p:cNvSpPr>
          <p:nvPr/>
        </p:nvSpPr>
        <p:spPr bwMode="auto">
          <a:xfrm>
            <a:off x="7203774" y="2457503"/>
            <a:ext cx="21640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7.2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68" name="Rectangle 170"/>
          <p:cNvSpPr>
            <a:spLocks noChangeArrowheads="1"/>
          </p:cNvSpPr>
          <p:nvPr/>
        </p:nvSpPr>
        <p:spPr bwMode="auto">
          <a:xfrm>
            <a:off x="1348281" y="2682531"/>
            <a:ext cx="167674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i="1">
                <a:solidFill>
                  <a:prstClr val="black"/>
                </a:solidFill>
                <a:cs typeface="Arial" pitchFamily="34" charset="0"/>
              </a:rPr>
              <a:t>MPU gate in resist (nm)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71" name="Rectangle 173"/>
          <p:cNvSpPr>
            <a:spLocks noChangeArrowheads="1"/>
          </p:cNvSpPr>
          <p:nvPr/>
        </p:nvSpPr>
        <p:spPr bwMode="auto">
          <a:xfrm>
            <a:off x="5636912" y="2682531"/>
            <a:ext cx="17312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25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72" name="Rectangle 174"/>
          <p:cNvSpPr>
            <a:spLocks noChangeArrowheads="1"/>
          </p:cNvSpPr>
          <p:nvPr/>
        </p:nvSpPr>
        <p:spPr bwMode="auto">
          <a:xfrm>
            <a:off x="6167930" y="2682531"/>
            <a:ext cx="17312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18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73" name="Rectangle 175"/>
          <p:cNvSpPr>
            <a:spLocks noChangeArrowheads="1"/>
          </p:cNvSpPr>
          <p:nvPr/>
        </p:nvSpPr>
        <p:spPr bwMode="auto">
          <a:xfrm>
            <a:off x="6697759" y="2682531"/>
            <a:ext cx="17312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13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74" name="Rectangle 176"/>
          <p:cNvSpPr>
            <a:spLocks noChangeArrowheads="1"/>
          </p:cNvSpPr>
          <p:nvPr/>
        </p:nvSpPr>
        <p:spPr bwMode="auto">
          <a:xfrm>
            <a:off x="7228778" y="2682531"/>
            <a:ext cx="17312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10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75" name="Rectangle 177"/>
          <p:cNvSpPr>
            <a:spLocks noChangeArrowheads="1"/>
          </p:cNvSpPr>
          <p:nvPr/>
        </p:nvSpPr>
        <p:spPr bwMode="auto">
          <a:xfrm>
            <a:off x="1348280" y="2907559"/>
            <a:ext cx="226504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i="1">
                <a:solidFill>
                  <a:prstClr val="black"/>
                </a:solidFill>
                <a:cs typeface="Arial" pitchFamily="34" charset="0"/>
              </a:rPr>
              <a:t>MPU gate length after etch (nm)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78" name="Rectangle 180"/>
          <p:cNvSpPr>
            <a:spLocks noChangeArrowheads="1"/>
          </p:cNvSpPr>
          <p:nvPr/>
        </p:nvSpPr>
        <p:spPr bwMode="auto">
          <a:xfrm>
            <a:off x="5636912" y="2907559"/>
            <a:ext cx="17312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18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79" name="Rectangle 181"/>
          <p:cNvSpPr>
            <a:spLocks noChangeArrowheads="1"/>
          </p:cNvSpPr>
          <p:nvPr/>
        </p:nvSpPr>
        <p:spPr bwMode="auto">
          <a:xfrm>
            <a:off x="6167930" y="2907559"/>
            <a:ext cx="17312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13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80" name="Rectangle 182"/>
          <p:cNvSpPr>
            <a:spLocks noChangeArrowheads="1"/>
          </p:cNvSpPr>
          <p:nvPr/>
        </p:nvSpPr>
        <p:spPr bwMode="auto">
          <a:xfrm>
            <a:off x="6745384" y="2907559"/>
            <a:ext cx="865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9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81" name="Rectangle 183"/>
          <p:cNvSpPr>
            <a:spLocks noChangeArrowheads="1"/>
          </p:cNvSpPr>
          <p:nvPr/>
        </p:nvSpPr>
        <p:spPr bwMode="auto">
          <a:xfrm>
            <a:off x="7275211" y="2907559"/>
            <a:ext cx="865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7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82" name="Rectangle 184"/>
          <p:cNvSpPr>
            <a:spLocks noChangeArrowheads="1"/>
          </p:cNvSpPr>
          <p:nvPr/>
        </p:nvSpPr>
        <p:spPr bwMode="auto">
          <a:xfrm>
            <a:off x="1348281" y="3132588"/>
            <a:ext cx="2172069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i="1">
                <a:solidFill>
                  <a:prstClr val="black"/>
                </a:solidFill>
                <a:cs typeface="Arial" pitchFamily="34" charset="0"/>
              </a:rPr>
              <a:t>Gate CD control (nm, 3-sigma)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85" name="Rectangle 187"/>
          <p:cNvSpPr>
            <a:spLocks noChangeArrowheads="1"/>
          </p:cNvSpPr>
          <p:nvPr/>
        </p:nvSpPr>
        <p:spPr bwMode="auto">
          <a:xfrm>
            <a:off x="5613099" y="3132588"/>
            <a:ext cx="21640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1.6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86" name="Rectangle 188"/>
          <p:cNvSpPr>
            <a:spLocks noChangeArrowheads="1"/>
          </p:cNvSpPr>
          <p:nvPr/>
        </p:nvSpPr>
        <p:spPr bwMode="auto">
          <a:xfrm>
            <a:off x="6144118" y="3132588"/>
            <a:ext cx="21640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1.2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87" name="Rectangle 189"/>
          <p:cNvSpPr>
            <a:spLocks noChangeArrowheads="1"/>
          </p:cNvSpPr>
          <p:nvPr/>
        </p:nvSpPr>
        <p:spPr bwMode="auto">
          <a:xfrm>
            <a:off x="6673946" y="3132588"/>
            <a:ext cx="21640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0.8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88" name="Rectangle 190"/>
          <p:cNvSpPr>
            <a:spLocks noChangeArrowheads="1"/>
          </p:cNvSpPr>
          <p:nvPr/>
        </p:nvSpPr>
        <p:spPr bwMode="auto">
          <a:xfrm>
            <a:off x="7203774" y="3132588"/>
            <a:ext cx="216406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b="1">
                <a:solidFill>
                  <a:srgbClr val="FFFFFF"/>
                </a:solidFill>
                <a:cs typeface="Arial" pitchFamily="34" charset="0"/>
              </a:rPr>
              <a:t>0.6</a:t>
            </a:r>
            <a:endParaRPr lang="en-US" altLang="en-US" sz="18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89" name="Rectangle 191"/>
          <p:cNvSpPr>
            <a:spLocks noChangeArrowheads="1"/>
          </p:cNvSpPr>
          <p:nvPr/>
        </p:nvSpPr>
        <p:spPr bwMode="auto">
          <a:xfrm>
            <a:off x="1224455" y="3357616"/>
            <a:ext cx="86562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350" dirty="0">
                <a:solidFill>
                  <a:prstClr val="black"/>
                </a:solidFill>
                <a:cs typeface="Arial" pitchFamily="34" charset="0"/>
              </a:rPr>
              <a:t>  </a:t>
            </a:r>
            <a:endParaRPr lang="en-US" altLang="en-US" sz="18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9997" name="Rectangle 199"/>
          <p:cNvSpPr>
            <a:spLocks noChangeArrowheads="1"/>
          </p:cNvSpPr>
          <p:nvPr/>
        </p:nvSpPr>
        <p:spPr bwMode="auto">
          <a:xfrm>
            <a:off x="1191119" y="3333804"/>
            <a:ext cx="3213497" cy="2738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09999" name="Rectangle 201"/>
          <p:cNvSpPr>
            <a:spLocks noChangeArrowheads="1"/>
          </p:cNvSpPr>
          <p:nvPr/>
        </p:nvSpPr>
        <p:spPr bwMode="auto">
          <a:xfrm>
            <a:off x="1191118" y="2207472"/>
            <a:ext cx="6406754" cy="2738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0000" name="Rectangle 202"/>
          <p:cNvSpPr>
            <a:spLocks noChangeArrowheads="1"/>
          </p:cNvSpPr>
          <p:nvPr/>
        </p:nvSpPr>
        <p:spPr bwMode="auto">
          <a:xfrm>
            <a:off x="1191118" y="2658720"/>
            <a:ext cx="6406754" cy="3214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0001" name="Rectangle 203"/>
          <p:cNvSpPr>
            <a:spLocks noChangeArrowheads="1"/>
          </p:cNvSpPr>
          <p:nvPr/>
        </p:nvSpPr>
        <p:spPr bwMode="auto">
          <a:xfrm>
            <a:off x="1191118" y="2883747"/>
            <a:ext cx="6406754" cy="2738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0002" name="Rectangle 204"/>
          <p:cNvSpPr>
            <a:spLocks noChangeArrowheads="1"/>
          </p:cNvSpPr>
          <p:nvPr/>
        </p:nvSpPr>
        <p:spPr bwMode="auto">
          <a:xfrm>
            <a:off x="1191118" y="3108776"/>
            <a:ext cx="6406754" cy="2738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0003" name="Rectangle 205"/>
          <p:cNvSpPr>
            <a:spLocks noChangeArrowheads="1"/>
          </p:cNvSpPr>
          <p:nvPr/>
        </p:nvSpPr>
        <p:spPr bwMode="auto">
          <a:xfrm>
            <a:off x="4432000" y="3333804"/>
            <a:ext cx="3165872" cy="2738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0005" name="Rectangle 207"/>
          <p:cNvSpPr>
            <a:spLocks noChangeArrowheads="1"/>
          </p:cNvSpPr>
          <p:nvPr/>
        </p:nvSpPr>
        <p:spPr bwMode="auto">
          <a:xfrm>
            <a:off x="4421284" y="2231285"/>
            <a:ext cx="1044179" cy="22621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grpSp>
        <p:nvGrpSpPr>
          <p:cNvPr id="210006" name="Group 208"/>
          <p:cNvGrpSpPr>
            <a:grpSpLocks/>
          </p:cNvGrpSpPr>
          <p:nvPr/>
        </p:nvGrpSpPr>
        <p:grpSpPr bwMode="auto">
          <a:xfrm>
            <a:off x="4917776" y="1856238"/>
            <a:ext cx="2536032" cy="246460"/>
            <a:chOff x="3437" y="911"/>
            <a:chExt cx="2130" cy="207"/>
          </a:xfrm>
        </p:grpSpPr>
        <p:sp>
          <p:nvSpPr>
            <p:cNvPr id="210029" name="Rectangle 211"/>
            <p:cNvSpPr>
              <a:spLocks noChangeArrowheads="1"/>
            </p:cNvSpPr>
            <p:nvPr/>
          </p:nvSpPr>
          <p:spPr bwMode="auto">
            <a:xfrm>
              <a:off x="3940" y="911"/>
              <a:ext cx="29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350" b="1" i="1">
                  <a:solidFill>
                    <a:prstClr val="black"/>
                  </a:solidFill>
                  <a:cs typeface="Arial" pitchFamily="34" charset="0"/>
                </a:rPr>
                <a:t>2010</a:t>
              </a: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10030" name="Rectangle 212"/>
            <p:cNvSpPr>
              <a:spLocks noChangeArrowheads="1"/>
            </p:cNvSpPr>
            <p:nvPr/>
          </p:nvSpPr>
          <p:spPr bwMode="auto">
            <a:xfrm>
              <a:off x="4386" y="911"/>
              <a:ext cx="29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350" b="1" i="1">
                  <a:solidFill>
                    <a:prstClr val="black"/>
                  </a:solidFill>
                  <a:cs typeface="Arial" pitchFamily="34" charset="0"/>
                </a:rPr>
                <a:t>2013</a:t>
              </a: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10031" name="Rectangle 213"/>
            <p:cNvSpPr>
              <a:spLocks noChangeArrowheads="1"/>
            </p:cNvSpPr>
            <p:nvPr/>
          </p:nvSpPr>
          <p:spPr bwMode="auto">
            <a:xfrm>
              <a:off x="4831" y="911"/>
              <a:ext cx="29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350" b="1" i="1">
                  <a:solidFill>
                    <a:prstClr val="black"/>
                  </a:solidFill>
                  <a:cs typeface="Arial" pitchFamily="34" charset="0"/>
                </a:rPr>
                <a:t>2016</a:t>
              </a: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10032" name="Rectangle 214"/>
            <p:cNvSpPr>
              <a:spLocks noChangeArrowheads="1"/>
            </p:cNvSpPr>
            <p:nvPr/>
          </p:nvSpPr>
          <p:spPr bwMode="auto">
            <a:xfrm>
              <a:off x="5276" y="911"/>
              <a:ext cx="29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350" b="1" i="1">
                  <a:solidFill>
                    <a:prstClr val="black"/>
                  </a:solidFill>
                  <a:cs typeface="Arial" pitchFamily="34" charset="0"/>
                </a:rPr>
                <a:t>2018</a:t>
              </a:r>
              <a:endParaRPr lang="en-US" altLang="en-US" sz="180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210033" name="Line 215"/>
            <p:cNvSpPr>
              <a:spLocks noChangeShapeType="1"/>
            </p:cNvSpPr>
            <p:nvPr/>
          </p:nvSpPr>
          <p:spPr bwMode="auto">
            <a:xfrm>
              <a:off x="3437" y="914"/>
              <a:ext cx="1" cy="2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100">
                <a:solidFill>
                  <a:prstClr val="black"/>
                </a:solidFill>
              </a:endParaRPr>
            </a:p>
          </p:txBody>
        </p:sp>
        <p:sp>
          <p:nvSpPr>
            <p:cNvPr id="210034" name="Rectangle 216"/>
            <p:cNvSpPr>
              <a:spLocks noChangeArrowheads="1"/>
            </p:cNvSpPr>
            <p:nvPr/>
          </p:nvSpPr>
          <p:spPr bwMode="auto">
            <a:xfrm>
              <a:off x="3437" y="914"/>
              <a:ext cx="8" cy="2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10035" name="Line 217"/>
            <p:cNvSpPr>
              <a:spLocks noChangeShapeType="1"/>
            </p:cNvSpPr>
            <p:nvPr/>
          </p:nvSpPr>
          <p:spPr bwMode="auto">
            <a:xfrm>
              <a:off x="3883" y="914"/>
              <a:ext cx="1" cy="2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100">
                <a:solidFill>
                  <a:prstClr val="black"/>
                </a:solidFill>
              </a:endParaRPr>
            </a:p>
          </p:txBody>
        </p:sp>
        <p:sp>
          <p:nvSpPr>
            <p:cNvPr id="210036" name="Rectangle 218"/>
            <p:cNvSpPr>
              <a:spLocks noChangeArrowheads="1"/>
            </p:cNvSpPr>
            <p:nvPr/>
          </p:nvSpPr>
          <p:spPr bwMode="auto">
            <a:xfrm>
              <a:off x="3883" y="914"/>
              <a:ext cx="7" cy="2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10037" name="Line 219"/>
            <p:cNvSpPr>
              <a:spLocks noChangeShapeType="1"/>
            </p:cNvSpPr>
            <p:nvPr/>
          </p:nvSpPr>
          <p:spPr bwMode="auto">
            <a:xfrm>
              <a:off x="4328" y="914"/>
              <a:ext cx="1" cy="2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100">
                <a:solidFill>
                  <a:prstClr val="black"/>
                </a:solidFill>
              </a:endParaRPr>
            </a:p>
          </p:txBody>
        </p:sp>
        <p:sp>
          <p:nvSpPr>
            <p:cNvPr id="210038" name="Rectangle 220"/>
            <p:cNvSpPr>
              <a:spLocks noChangeArrowheads="1"/>
            </p:cNvSpPr>
            <p:nvPr/>
          </p:nvSpPr>
          <p:spPr bwMode="auto">
            <a:xfrm>
              <a:off x="4328" y="914"/>
              <a:ext cx="8" cy="2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10039" name="Line 221"/>
            <p:cNvSpPr>
              <a:spLocks noChangeShapeType="1"/>
            </p:cNvSpPr>
            <p:nvPr/>
          </p:nvSpPr>
          <p:spPr bwMode="auto">
            <a:xfrm>
              <a:off x="4773" y="914"/>
              <a:ext cx="1" cy="2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100">
                <a:solidFill>
                  <a:prstClr val="black"/>
                </a:solidFill>
              </a:endParaRPr>
            </a:p>
          </p:txBody>
        </p:sp>
        <p:sp>
          <p:nvSpPr>
            <p:cNvPr id="210040" name="Rectangle 222"/>
            <p:cNvSpPr>
              <a:spLocks noChangeArrowheads="1"/>
            </p:cNvSpPr>
            <p:nvPr/>
          </p:nvSpPr>
          <p:spPr bwMode="auto">
            <a:xfrm>
              <a:off x="4773" y="914"/>
              <a:ext cx="8" cy="2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10041" name="Line 223"/>
            <p:cNvSpPr>
              <a:spLocks noChangeShapeType="1"/>
            </p:cNvSpPr>
            <p:nvPr/>
          </p:nvSpPr>
          <p:spPr bwMode="auto">
            <a:xfrm>
              <a:off x="5219" y="914"/>
              <a:ext cx="1" cy="20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100">
                <a:solidFill>
                  <a:prstClr val="black"/>
                </a:solidFill>
              </a:endParaRPr>
            </a:p>
          </p:txBody>
        </p:sp>
        <p:sp>
          <p:nvSpPr>
            <p:cNvPr id="210042" name="Rectangle 224"/>
            <p:cNvSpPr>
              <a:spLocks noChangeArrowheads="1"/>
            </p:cNvSpPr>
            <p:nvPr/>
          </p:nvSpPr>
          <p:spPr bwMode="auto">
            <a:xfrm>
              <a:off x="5219" y="914"/>
              <a:ext cx="8" cy="20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10007" name="Line 225"/>
          <p:cNvSpPr>
            <a:spLocks noChangeShapeType="1"/>
          </p:cNvSpPr>
          <p:nvPr/>
        </p:nvSpPr>
        <p:spPr bwMode="auto">
          <a:xfrm>
            <a:off x="1194691" y="2221760"/>
            <a:ext cx="2381" cy="1112044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100">
              <a:solidFill>
                <a:prstClr val="black"/>
              </a:solidFill>
            </a:endParaRPr>
          </a:p>
        </p:txBody>
      </p:sp>
      <p:sp>
        <p:nvSpPr>
          <p:cNvPr id="210010" name="Rectangle 228"/>
          <p:cNvSpPr>
            <a:spLocks noChangeArrowheads="1"/>
          </p:cNvSpPr>
          <p:nvPr/>
        </p:nvSpPr>
        <p:spPr bwMode="auto">
          <a:xfrm>
            <a:off x="5446411" y="1745510"/>
            <a:ext cx="53579" cy="157519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0011" name="Rectangle 229"/>
          <p:cNvSpPr>
            <a:spLocks noChangeArrowheads="1"/>
          </p:cNvSpPr>
          <p:nvPr/>
        </p:nvSpPr>
        <p:spPr bwMode="auto">
          <a:xfrm>
            <a:off x="5976241" y="1737175"/>
            <a:ext cx="34289" cy="161448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0012" name="Rectangle 230"/>
          <p:cNvSpPr>
            <a:spLocks noChangeArrowheads="1"/>
          </p:cNvSpPr>
          <p:nvPr/>
        </p:nvSpPr>
        <p:spPr bwMode="auto">
          <a:xfrm>
            <a:off x="6510831" y="1745510"/>
            <a:ext cx="34289" cy="159305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0013" name="Rectangle 231"/>
          <p:cNvSpPr>
            <a:spLocks noChangeArrowheads="1"/>
          </p:cNvSpPr>
          <p:nvPr/>
        </p:nvSpPr>
        <p:spPr bwMode="auto">
          <a:xfrm>
            <a:off x="7040660" y="1737176"/>
            <a:ext cx="35957" cy="161448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0014" name="Rectangle 232"/>
          <p:cNvSpPr>
            <a:spLocks noChangeArrowheads="1"/>
          </p:cNvSpPr>
          <p:nvPr/>
        </p:nvSpPr>
        <p:spPr bwMode="auto">
          <a:xfrm flipH="1">
            <a:off x="7569536" y="1721697"/>
            <a:ext cx="34289" cy="161687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0015" name="Rectangle 233"/>
          <p:cNvSpPr>
            <a:spLocks noChangeArrowheads="1"/>
          </p:cNvSpPr>
          <p:nvPr/>
        </p:nvSpPr>
        <p:spPr bwMode="auto">
          <a:xfrm>
            <a:off x="5446413" y="1720746"/>
            <a:ext cx="2146697" cy="34289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0016" name="Rectangle 234"/>
          <p:cNvSpPr>
            <a:spLocks noChangeArrowheads="1"/>
          </p:cNvSpPr>
          <p:nvPr/>
        </p:nvSpPr>
        <p:spPr bwMode="auto">
          <a:xfrm>
            <a:off x="1193499" y="2208663"/>
            <a:ext cx="6406754" cy="2738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0017" name="Rectangle 235"/>
          <p:cNvSpPr>
            <a:spLocks noChangeArrowheads="1"/>
          </p:cNvSpPr>
          <p:nvPr/>
        </p:nvSpPr>
        <p:spPr bwMode="auto">
          <a:xfrm>
            <a:off x="1191118" y="2427739"/>
            <a:ext cx="6406754" cy="3214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0021" name="Rectangle 239"/>
          <p:cNvSpPr>
            <a:spLocks noChangeArrowheads="1"/>
          </p:cNvSpPr>
          <p:nvPr/>
        </p:nvSpPr>
        <p:spPr bwMode="auto">
          <a:xfrm>
            <a:off x="4508200" y="3977931"/>
            <a:ext cx="327422" cy="315516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0022" name="Text Box 240"/>
          <p:cNvSpPr txBox="1">
            <a:spLocks noChangeArrowheads="1"/>
          </p:cNvSpPr>
          <p:nvPr/>
        </p:nvSpPr>
        <p:spPr bwMode="auto">
          <a:xfrm>
            <a:off x="4873722" y="3967215"/>
            <a:ext cx="2576346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200">
                <a:solidFill>
                  <a:prstClr val="black"/>
                </a:solidFill>
                <a:cs typeface="Arial" pitchFamily="34" charset="0"/>
              </a:rPr>
              <a:t>Manufacturable solutions exist and are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200">
                <a:solidFill>
                  <a:prstClr val="black"/>
                </a:solidFill>
                <a:cs typeface="Arial" pitchFamily="34" charset="0"/>
              </a:rPr>
              <a:t>being optimized</a:t>
            </a:r>
          </a:p>
        </p:txBody>
      </p:sp>
      <p:sp>
        <p:nvSpPr>
          <p:cNvPr id="210023" name="Rectangle 241"/>
          <p:cNvSpPr>
            <a:spLocks noChangeArrowheads="1"/>
          </p:cNvSpPr>
          <p:nvPr/>
        </p:nvSpPr>
        <p:spPr bwMode="auto">
          <a:xfrm>
            <a:off x="4507010" y="4366075"/>
            <a:ext cx="327422" cy="315516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0024" name="Text Box 242"/>
          <p:cNvSpPr txBox="1">
            <a:spLocks noChangeArrowheads="1"/>
          </p:cNvSpPr>
          <p:nvPr/>
        </p:nvSpPr>
        <p:spPr bwMode="auto">
          <a:xfrm>
            <a:off x="4858243" y="4408938"/>
            <a:ext cx="2441694" cy="2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en-US" sz="1200">
                <a:solidFill>
                  <a:prstClr val="black"/>
                </a:solidFill>
                <a:cs typeface="Arial" pitchFamily="34" charset="0"/>
              </a:rPr>
              <a:t>Manufacturable solutions are known</a:t>
            </a:r>
          </a:p>
        </p:txBody>
      </p:sp>
      <p:sp>
        <p:nvSpPr>
          <p:cNvPr id="210025" name="Rectangle 243"/>
          <p:cNvSpPr>
            <a:spLocks noChangeArrowheads="1"/>
          </p:cNvSpPr>
          <p:nvPr/>
        </p:nvSpPr>
        <p:spPr bwMode="auto">
          <a:xfrm>
            <a:off x="4515344" y="4763744"/>
            <a:ext cx="327422" cy="315516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sp>
        <p:nvSpPr>
          <p:cNvPr id="210026" name="Text Box 244"/>
          <p:cNvSpPr txBox="1">
            <a:spLocks noChangeArrowheads="1"/>
          </p:cNvSpPr>
          <p:nvPr/>
        </p:nvSpPr>
        <p:spPr bwMode="auto">
          <a:xfrm>
            <a:off x="4873722" y="4795891"/>
            <a:ext cx="2793201" cy="24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en-US" sz="1200">
                <a:solidFill>
                  <a:prstClr val="black"/>
                </a:solidFill>
                <a:cs typeface="Arial" pitchFamily="34" charset="0"/>
              </a:rPr>
              <a:t>Manufacturable solutions are NOT known</a:t>
            </a:r>
          </a:p>
        </p:txBody>
      </p:sp>
      <p:sp>
        <p:nvSpPr>
          <p:cNvPr id="209935" name="Rectangle 245"/>
          <p:cNvSpPr>
            <a:spLocks noChangeArrowheads="1"/>
          </p:cNvSpPr>
          <p:nvPr/>
        </p:nvSpPr>
        <p:spPr bwMode="auto">
          <a:xfrm>
            <a:off x="4226616" y="3801718"/>
            <a:ext cx="3543300" cy="14287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prstClr val="black"/>
              </a:solidFill>
            </a:endParaRPr>
          </a:p>
        </p:txBody>
      </p:sp>
      <p:grpSp>
        <p:nvGrpSpPr>
          <p:cNvPr id="209936" name="Group 246"/>
          <p:cNvGrpSpPr>
            <a:grpSpLocks/>
          </p:cNvGrpSpPr>
          <p:nvPr/>
        </p:nvGrpSpPr>
        <p:grpSpPr bwMode="auto">
          <a:xfrm>
            <a:off x="4383780" y="4068419"/>
            <a:ext cx="2928938" cy="1525191"/>
            <a:chOff x="3252" y="3024"/>
            <a:chExt cx="2460" cy="1281"/>
          </a:xfrm>
        </p:grpSpPr>
        <p:grpSp>
          <p:nvGrpSpPr>
            <p:cNvPr id="209939" name="Group 247"/>
            <p:cNvGrpSpPr>
              <a:grpSpLocks/>
            </p:cNvGrpSpPr>
            <p:nvPr/>
          </p:nvGrpSpPr>
          <p:grpSpPr bwMode="auto">
            <a:xfrm>
              <a:off x="3648" y="3024"/>
              <a:ext cx="2064" cy="1281"/>
              <a:chOff x="3648" y="3056"/>
              <a:chExt cx="2064" cy="1281"/>
            </a:xfrm>
          </p:grpSpPr>
          <p:pic>
            <p:nvPicPr>
              <p:cNvPr id="209941" name="Picture 24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5" y="3056"/>
                <a:ext cx="2057" cy="12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9942" name="Text Box 249"/>
              <p:cNvSpPr txBox="1">
                <a:spLocks noChangeArrowheads="1"/>
              </p:cNvSpPr>
              <p:nvPr/>
            </p:nvSpPr>
            <p:spPr bwMode="auto">
              <a:xfrm>
                <a:off x="4086" y="4085"/>
                <a:ext cx="23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350" b="1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209943" name="Text Box 250"/>
              <p:cNvSpPr txBox="1">
                <a:spLocks noChangeArrowheads="1"/>
              </p:cNvSpPr>
              <p:nvPr/>
            </p:nvSpPr>
            <p:spPr bwMode="auto">
              <a:xfrm>
                <a:off x="4186" y="3103"/>
                <a:ext cx="23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350" b="1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209944" name="Line 251"/>
              <p:cNvSpPr>
                <a:spLocks noChangeShapeType="1"/>
              </p:cNvSpPr>
              <p:nvPr/>
            </p:nvSpPr>
            <p:spPr bwMode="auto">
              <a:xfrm flipH="1" flipV="1">
                <a:off x="4080" y="3168"/>
                <a:ext cx="144" cy="91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945" name="Text Box 252"/>
              <p:cNvSpPr txBox="1">
                <a:spLocks noChangeArrowheads="1"/>
              </p:cNvSpPr>
              <p:nvPr/>
            </p:nvSpPr>
            <p:spPr bwMode="auto">
              <a:xfrm>
                <a:off x="4272" y="4080"/>
                <a:ext cx="81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35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en-US" altLang="en-US" sz="1350" baseline="-2500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34</a:t>
                </a:r>
                <a:r>
                  <a:rPr lang="en-US" altLang="en-US" sz="135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=4.32 Å</a:t>
                </a:r>
              </a:p>
            </p:txBody>
          </p:sp>
          <p:sp>
            <p:nvSpPr>
              <p:cNvPr id="209946" name="Text Box 253"/>
              <p:cNvSpPr txBox="1">
                <a:spLocks noChangeArrowheads="1"/>
              </p:cNvSpPr>
              <p:nvPr/>
            </p:nvSpPr>
            <p:spPr bwMode="auto">
              <a:xfrm>
                <a:off x="4710" y="3168"/>
                <a:ext cx="85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35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r</a:t>
                </a:r>
                <a:r>
                  <a:rPr lang="en-US" altLang="en-US" sz="1350" baseline="-2500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12</a:t>
                </a:r>
                <a:r>
                  <a:rPr lang="en-US" altLang="en-US" sz="135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= 8.69 Å</a:t>
                </a:r>
              </a:p>
            </p:txBody>
          </p:sp>
          <p:sp>
            <p:nvSpPr>
              <p:cNvPr id="209947" name="Line 254"/>
              <p:cNvSpPr>
                <a:spLocks noChangeShapeType="1"/>
              </p:cNvSpPr>
              <p:nvPr/>
            </p:nvSpPr>
            <p:spPr bwMode="auto">
              <a:xfrm>
                <a:off x="3783" y="3408"/>
                <a:ext cx="1689" cy="432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100">
                  <a:solidFill>
                    <a:prstClr val="black"/>
                  </a:solidFill>
                </a:endParaRPr>
              </a:p>
            </p:txBody>
          </p:sp>
          <p:sp>
            <p:nvSpPr>
              <p:cNvPr id="209948" name="Text Box 255"/>
              <p:cNvSpPr txBox="1">
                <a:spLocks noChangeArrowheads="1"/>
              </p:cNvSpPr>
              <p:nvPr/>
            </p:nvSpPr>
            <p:spPr bwMode="auto">
              <a:xfrm>
                <a:off x="3648" y="3177"/>
                <a:ext cx="23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350" b="1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209949" name="Text Box 256"/>
              <p:cNvSpPr txBox="1">
                <a:spLocks noChangeArrowheads="1"/>
              </p:cNvSpPr>
              <p:nvPr/>
            </p:nvSpPr>
            <p:spPr bwMode="auto">
              <a:xfrm>
                <a:off x="5424" y="3561"/>
                <a:ext cx="236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699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350" b="1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</p:grpSp>
        <p:sp>
          <p:nvSpPr>
            <p:cNvPr id="209940" name="Text Box 257"/>
            <p:cNvSpPr txBox="1">
              <a:spLocks noChangeArrowheads="1"/>
            </p:cNvSpPr>
            <p:nvPr/>
          </p:nvSpPr>
          <p:spPr bwMode="auto">
            <a:xfrm rot="16200000">
              <a:off x="2997" y="3456"/>
              <a:ext cx="819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800" b="1">
                  <a:solidFill>
                    <a:prstClr val="black"/>
                  </a:solidFill>
                  <a:cs typeface="Arial" pitchFamily="34" charset="0"/>
                </a:rPr>
                <a:t>NBHFA</a:t>
              </a:r>
            </a:p>
          </p:txBody>
        </p:sp>
      </p:grpSp>
      <p:sp>
        <p:nvSpPr>
          <p:cNvPr id="209937" name="AutoShape 258"/>
          <p:cNvSpPr>
            <a:spLocks noChangeArrowheads="1"/>
          </p:cNvSpPr>
          <p:nvPr/>
        </p:nvSpPr>
        <p:spPr bwMode="auto">
          <a:xfrm rot="16915759">
            <a:off x="6255441" y="3658843"/>
            <a:ext cx="914400" cy="171450"/>
          </a:xfrm>
          <a:prstGeom prst="leftRightArrow">
            <a:avLst>
              <a:gd name="adj1" fmla="val 50000"/>
              <a:gd name="adj2" fmla="val 10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endParaRPr lang="en-US" altLang="en-US" sz="180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209938" name="Text Box 259"/>
          <p:cNvSpPr txBox="1">
            <a:spLocks noChangeArrowheads="1"/>
          </p:cNvSpPr>
          <p:nvPr/>
        </p:nvSpPr>
        <p:spPr bwMode="auto">
          <a:xfrm>
            <a:off x="2082740" y="1619304"/>
            <a:ext cx="24003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00" dirty="0">
                <a:solidFill>
                  <a:srgbClr val="0000FF"/>
                </a:solidFill>
                <a:cs typeface="Times New Roman" pitchFamily="18" charset="0"/>
              </a:rPr>
              <a:t>From the NTRS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418951" y="3992842"/>
          <a:ext cx="1616868" cy="1462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6" name="CS ChemDraw Drawing" r:id="rId5" imgW="2000830" imgH="1810512" progId="ChemDraw.Document.6.0">
                  <p:embed/>
                </p:oleObj>
              </mc:Choice>
              <mc:Fallback>
                <p:oleObj name="CS ChemDraw Drawing" r:id="rId5" imgW="2000830" imgH="1810512" progId="ChemDraw.Document.6.0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18951" y="3992842"/>
                        <a:ext cx="1616868" cy="1462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7130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14400" y="1066800"/>
            <a:ext cx="7772400" cy="4214639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Patterning innovations will be needed for the next 10 years to support the More Moore roadmap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Hole type patterns will become more difficult than line and space type patterns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Different types of computer chips will use different approaches for their advanced patterning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Switching to vertical scaling for logic in the future could fundamentally change the critical challenges for patterning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>
              <a:defRPr/>
            </a:pPr>
            <a:r>
              <a:rPr lang="en-US" sz="675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DRAFT WORK IN PROGRESS – DO NOT DISTRIBUTE</a:t>
            </a:r>
            <a:endParaRPr lang="en-US" sz="675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3FEC889-2DD9-4911-9825-C70E449B9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04800"/>
            <a:ext cx="7772400" cy="609600"/>
          </a:xfrm>
        </p:spPr>
        <p:txBody>
          <a:bodyPr/>
          <a:lstStyle/>
          <a:p>
            <a:r>
              <a:rPr lang="en-US" dirty="0" smtClean="0"/>
              <a:t>IRDS Patterning Conclusions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98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20"/>
          <p:cNvSpPr txBox="1">
            <a:spLocks noChangeArrowheads="1"/>
          </p:cNvSpPr>
          <p:nvPr/>
        </p:nvSpPr>
        <p:spPr bwMode="auto">
          <a:xfrm>
            <a:off x="1177519" y="581000"/>
            <a:ext cx="6858000" cy="65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40000"/>
              </a:lnSpc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The Basic Components of a</a:t>
            </a:r>
          </a:p>
          <a:p>
            <a:pPr algn="ctr" eaLnBrk="1" hangingPunct="1">
              <a:lnSpc>
                <a:spcPct val="40000"/>
              </a:lnSpc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</a:rPr>
              <a:t>  Generic Optical Projection </a:t>
            </a:r>
            <a:r>
              <a:rPr lang="en-US" altLang="en-US" sz="28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System </a:t>
            </a:r>
            <a:endParaRPr lang="en-US" altLang="en-US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30743" name="Picture 1050" descr="Lit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06" y="1620314"/>
            <a:ext cx="2475594" cy="382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162976" y="2571046"/>
            <a:ext cx="2428337" cy="1762021"/>
            <a:chOff x="7922895" y="2630666"/>
            <a:chExt cx="1866409" cy="1148125"/>
          </a:xfrm>
        </p:grpSpPr>
        <p:sp>
          <p:nvSpPr>
            <p:cNvPr id="30744" name="Oval 1051"/>
            <p:cNvSpPr>
              <a:spLocks noChangeArrowheads="1"/>
            </p:cNvSpPr>
            <p:nvPr/>
          </p:nvSpPr>
          <p:spPr bwMode="auto">
            <a:xfrm>
              <a:off x="7922895" y="3533855"/>
              <a:ext cx="1285676" cy="24493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en-US" altLang="en-US" sz="1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45" name="Oval 1052"/>
            <p:cNvSpPr>
              <a:spLocks noChangeArrowheads="1"/>
            </p:cNvSpPr>
            <p:nvPr/>
          </p:nvSpPr>
          <p:spPr bwMode="auto">
            <a:xfrm>
              <a:off x="8065749" y="2637084"/>
              <a:ext cx="1100855" cy="259078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en-US" altLang="en-US" sz="1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9885" name="Text Box 1053"/>
            <p:cNvSpPr txBox="1">
              <a:spLocks noChangeArrowheads="1"/>
            </p:cNvSpPr>
            <p:nvPr/>
          </p:nvSpPr>
          <p:spPr bwMode="auto">
            <a:xfrm>
              <a:off x="9233280" y="2630666"/>
              <a:ext cx="556024" cy="23777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Lens</a:t>
              </a:r>
            </a:p>
          </p:txBody>
        </p:sp>
        <p:sp>
          <p:nvSpPr>
            <p:cNvPr id="249886" name="Text Box 1054"/>
            <p:cNvSpPr txBox="1">
              <a:spLocks noChangeArrowheads="1"/>
            </p:cNvSpPr>
            <p:nvPr/>
          </p:nvSpPr>
          <p:spPr bwMode="auto">
            <a:xfrm>
              <a:off x="9272740" y="3515641"/>
              <a:ext cx="511969" cy="23777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Lens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07099" y="2438400"/>
            <a:ext cx="4085518" cy="2824213"/>
            <a:chOff x="2305150" y="2712393"/>
            <a:chExt cx="2911269" cy="1995113"/>
          </a:xfrm>
        </p:grpSpPr>
        <p:sp>
          <p:nvSpPr>
            <p:cNvPr id="30724" name="Oval 2"/>
            <p:cNvSpPr>
              <a:spLocks noChangeArrowheads="1"/>
            </p:cNvSpPr>
            <p:nvPr/>
          </p:nvSpPr>
          <p:spPr bwMode="auto">
            <a:xfrm>
              <a:off x="3133567" y="2953496"/>
              <a:ext cx="205607" cy="926902"/>
            </a:xfrm>
            <a:prstGeom prst="ellipse">
              <a:avLst/>
            </a:prstGeom>
            <a:gradFill rotWithShape="0">
              <a:gsLst>
                <a:gs pos="0">
                  <a:srgbClr val="76762F"/>
                </a:gs>
                <a:gs pos="50000">
                  <a:srgbClr val="FFFF66"/>
                </a:gs>
                <a:gs pos="100000">
                  <a:srgbClr val="76762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en-US" altLang="en-US" sz="1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25" name="Oval 3">
              <a:hlinkClick r:id="rId4" action="ppaction://hlinkfile"/>
            </p:cNvPr>
            <p:cNvSpPr>
              <a:spLocks noChangeArrowheads="1"/>
            </p:cNvSpPr>
            <p:nvPr/>
          </p:nvSpPr>
          <p:spPr bwMode="auto">
            <a:xfrm>
              <a:off x="4264735" y="2953496"/>
              <a:ext cx="205607" cy="926902"/>
            </a:xfrm>
            <a:prstGeom prst="ellipse">
              <a:avLst/>
            </a:prstGeom>
            <a:gradFill rotWithShape="0">
              <a:gsLst>
                <a:gs pos="0">
                  <a:srgbClr val="76762F"/>
                </a:gs>
                <a:gs pos="50000">
                  <a:srgbClr val="FFFF66"/>
                </a:gs>
                <a:gs pos="100000">
                  <a:srgbClr val="76762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en-US" altLang="en-US" sz="1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812572" y="2712393"/>
              <a:ext cx="121221" cy="1310656"/>
              <a:chOff x="5682854" y="2155031"/>
              <a:chExt cx="215504" cy="2330054"/>
            </a:xfrm>
          </p:grpSpPr>
          <p:sp>
            <p:nvSpPr>
              <p:cNvPr id="30726" name="Rectangle 4"/>
              <p:cNvSpPr>
                <a:spLocks noChangeArrowheads="1"/>
              </p:cNvSpPr>
              <p:nvPr/>
            </p:nvSpPr>
            <p:spPr bwMode="auto">
              <a:xfrm>
                <a:off x="5768580" y="2155031"/>
                <a:ext cx="129778" cy="2330054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</a:pPr>
                <a:endParaRPr lang="en-US" alt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727" name="Rectangle 5"/>
              <p:cNvSpPr>
                <a:spLocks noChangeArrowheads="1"/>
              </p:cNvSpPr>
              <p:nvPr/>
            </p:nvSpPr>
            <p:spPr bwMode="auto">
              <a:xfrm>
                <a:off x="5682854" y="2155031"/>
                <a:ext cx="85725" cy="233005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0728" name="Rectangle 6"/>
            <p:cNvSpPr>
              <a:spLocks noChangeArrowheads="1"/>
            </p:cNvSpPr>
            <p:nvPr/>
          </p:nvSpPr>
          <p:spPr bwMode="auto">
            <a:xfrm>
              <a:off x="2387491" y="3333900"/>
              <a:ext cx="642938" cy="166092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en-US" altLang="en-US" sz="1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29" name="Text Box 7"/>
            <p:cNvSpPr txBox="1">
              <a:spLocks noChangeArrowheads="1"/>
            </p:cNvSpPr>
            <p:nvPr/>
          </p:nvSpPr>
          <p:spPr bwMode="auto">
            <a:xfrm>
              <a:off x="2368071" y="3325864"/>
              <a:ext cx="694507" cy="369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None/>
              </a:pPr>
              <a:r>
                <a:rPr lang="en-US" altLang="en-US" sz="1400" b="1">
                  <a:solidFill>
                    <a:prstClr val="black"/>
                  </a:solidFill>
                </a:rPr>
                <a:t>Light Source</a:t>
              </a:r>
            </a:p>
          </p:txBody>
        </p:sp>
        <p:sp>
          <p:nvSpPr>
            <p:cNvPr id="30730" name="Text Box 8"/>
            <p:cNvSpPr txBox="1">
              <a:spLocks noChangeArrowheads="1"/>
            </p:cNvSpPr>
            <p:nvPr/>
          </p:nvSpPr>
          <p:spPr bwMode="auto">
            <a:xfrm>
              <a:off x="2305150" y="3894439"/>
              <a:ext cx="1880470" cy="263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40000"/>
                </a:lnSpc>
                <a:spcBef>
                  <a:spcPct val="50000"/>
                </a:spcBef>
                <a:buNone/>
              </a:pPr>
              <a:r>
                <a:rPr lang="en-US" altLang="en-US" sz="1400" b="1" dirty="0">
                  <a:solidFill>
                    <a:prstClr val="black"/>
                  </a:solidFill>
                </a:rPr>
                <a:t>Condenser</a:t>
              </a:r>
            </a:p>
            <a:p>
              <a:pPr algn="ctr" eaLnBrk="1" hangingPunct="1">
                <a:lnSpc>
                  <a:spcPct val="40000"/>
                </a:lnSpc>
                <a:spcBef>
                  <a:spcPct val="50000"/>
                </a:spcBef>
                <a:buNone/>
              </a:pPr>
              <a:r>
                <a:rPr lang="en-US" altLang="en-US" sz="1400" b="1" dirty="0">
                  <a:solidFill>
                    <a:prstClr val="black"/>
                  </a:solidFill>
                </a:rPr>
                <a:t>Lens</a:t>
              </a:r>
            </a:p>
          </p:txBody>
        </p:sp>
        <p:sp>
          <p:nvSpPr>
            <p:cNvPr id="30731" name="Text Box 9"/>
            <p:cNvSpPr txBox="1">
              <a:spLocks noChangeArrowheads="1"/>
            </p:cNvSpPr>
            <p:nvPr/>
          </p:nvSpPr>
          <p:spPr bwMode="auto">
            <a:xfrm>
              <a:off x="4033679" y="3927949"/>
              <a:ext cx="693837" cy="263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40000"/>
                </a:lnSpc>
                <a:spcBef>
                  <a:spcPct val="50000"/>
                </a:spcBef>
                <a:buNone/>
              </a:pPr>
              <a:r>
                <a:rPr lang="en-US" altLang="en-US" sz="1400" b="1">
                  <a:solidFill>
                    <a:prstClr val="black"/>
                  </a:solidFill>
                </a:rPr>
                <a:t>Projection</a:t>
              </a:r>
            </a:p>
            <a:p>
              <a:pPr algn="ctr" eaLnBrk="1" hangingPunct="1">
                <a:lnSpc>
                  <a:spcPct val="40000"/>
                </a:lnSpc>
                <a:spcBef>
                  <a:spcPct val="50000"/>
                </a:spcBef>
                <a:buNone/>
              </a:pPr>
              <a:r>
                <a:rPr lang="en-US" altLang="en-US" sz="1400" b="1">
                  <a:solidFill>
                    <a:prstClr val="black"/>
                  </a:solidFill>
                </a:rPr>
                <a:t>Lens</a:t>
              </a:r>
            </a:p>
          </p:txBody>
        </p:sp>
        <p:sp>
          <p:nvSpPr>
            <p:cNvPr id="30732" name="Text Box 10"/>
            <p:cNvSpPr txBox="1">
              <a:spLocks noChangeArrowheads="1"/>
            </p:cNvSpPr>
            <p:nvPr/>
          </p:nvSpPr>
          <p:spPr bwMode="auto">
            <a:xfrm>
              <a:off x="4521912" y="4141592"/>
              <a:ext cx="694507" cy="35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30000"/>
                </a:lnSpc>
                <a:spcBef>
                  <a:spcPct val="50000"/>
                </a:spcBef>
                <a:buNone/>
              </a:pPr>
              <a:r>
                <a:rPr lang="en-US" altLang="en-US" sz="1400" b="1">
                  <a:solidFill>
                    <a:prstClr val="black"/>
                  </a:solidFill>
                </a:rPr>
                <a:t>Resist</a:t>
              </a:r>
            </a:p>
            <a:p>
              <a:pPr algn="ctr" eaLnBrk="1" hangingPunct="1">
                <a:lnSpc>
                  <a:spcPct val="30000"/>
                </a:lnSpc>
                <a:spcBef>
                  <a:spcPct val="50000"/>
                </a:spcBef>
                <a:buNone/>
              </a:pPr>
              <a:r>
                <a:rPr lang="en-US" altLang="en-US" sz="1400" b="1">
                  <a:solidFill>
                    <a:prstClr val="black"/>
                  </a:solidFill>
                </a:rPr>
                <a:t> Coated</a:t>
              </a:r>
            </a:p>
            <a:p>
              <a:pPr algn="ctr" eaLnBrk="1" hangingPunct="1">
                <a:lnSpc>
                  <a:spcPct val="30000"/>
                </a:lnSpc>
                <a:spcBef>
                  <a:spcPct val="50000"/>
                </a:spcBef>
                <a:buNone/>
              </a:pPr>
              <a:r>
                <a:rPr lang="en-US" altLang="en-US" sz="1400" b="1">
                  <a:solidFill>
                    <a:prstClr val="black"/>
                  </a:solidFill>
                </a:rPr>
                <a:t>Wafer</a:t>
              </a:r>
            </a:p>
          </p:txBody>
        </p:sp>
        <p:sp>
          <p:nvSpPr>
            <p:cNvPr id="30733" name="Rectangle 11"/>
            <p:cNvSpPr>
              <a:spLocks noChangeArrowheads="1"/>
            </p:cNvSpPr>
            <p:nvPr/>
          </p:nvSpPr>
          <p:spPr bwMode="auto">
            <a:xfrm>
              <a:off x="3776504" y="2930056"/>
              <a:ext cx="50900" cy="95034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en-US" altLang="en-US" sz="1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34" name="Rectangle 12"/>
            <p:cNvSpPr>
              <a:spLocks noChangeArrowheads="1"/>
            </p:cNvSpPr>
            <p:nvPr/>
          </p:nvSpPr>
          <p:spPr bwMode="auto">
            <a:xfrm>
              <a:off x="3827405" y="2930056"/>
              <a:ext cx="26120" cy="95034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en-US" altLang="en-US" sz="1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35" name="Rectangle 13"/>
            <p:cNvSpPr>
              <a:spLocks noChangeArrowheads="1"/>
            </p:cNvSpPr>
            <p:nvPr/>
          </p:nvSpPr>
          <p:spPr bwMode="auto">
            <a:xfrm>
              <a:off x="3827405" y="2930056"/>
              <a:ext cx="26120" cy="9510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en-US" altLang="en-US" sz="1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36" name="Rectangle 14"/>
            <p:cNvSpPr>
              <a:spLocks noChangeArrowheads="1"/>
            </p:cNvSpPr>
            <p:nvPr/>
          </p:nvSpPr>
          <p:spPr bwMode="auto">
            <a:xfrm>
              <a:off x="3827405" y="3096147"/>
              <a:ext cx="26120" cy="1660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en-US" altLang="en-US" sz="1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37" name="Rectangle 15"/>
            <p:cNvSpPr>
              <a:spLocks noChangeArrowheads="1"/>
            </p:cNvSpPr>
            <p:nvPr/>
          </p:nvSpPr>
          <p:spPr bwMode="auto">
            <a:xfrm>
              <a:off x="3827405" y="3309792"/>
              <a:ext cx="26120" cy="4755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en-US" altLang="en-US" sz="1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38" name="Rectangle 16"/>
            <p:cNvSpPr>
              <a:spLocks noChangeArrowheads="1"/>
            </p:cNvSpPr>
            <p:nvPr/>
          </p:nvSpPr>
          <p:spPr bwMode="auto">
            <a:xfrm>
              <a:off x="3827405" y="3404893"/>
              <a:ext cx="26120" cy="4755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en-US" altLang="en-US" sz="1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39" name="Rectangle 17"/>
            <p:cNvSpPr>
              <a:spLocks noChangeArrowheads="1"/>
            </p:cNvSpPr>
            <p:nvPr/>
          </p:nvSpPr>
          <p:spPr bwMode="auto">
            <a:xfrm>
              <a:off x="3827405" y="3499994"/>
              <a:ext cx="26120" cy="4755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en-US" altLang="en-US" sz="1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40" name="Rectangle 18"/>
            <p:cNvSpPr>
              <a:spLocks noChangeArrowheads="1"/>
            </p:cNvSpPr>
            <p:nvPr/>
          </p:nvSpPr>
          <p:spPr bwMode="auto">
            <a:xfrm>
              <a:off x="3827405" y="3619204"/>
              <a:ext cx="26120" cy="1660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en-US" altLang="en-US" sz="1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41" name="Rectangle 19"/>
            <p:cNvSpPr>
              <a:spLocks noChangeArrowheads="1"/>
            </p:cNvSpPr>
            <p:nvPr/>
          </p:nvSpPr>
          <p:spPr bwMode="auto">
            <a:xfrm>
              <a:off x="3827405" y="3832846"/>
              <a:ext cx="26120" cy="4755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endParaRPr lang="en-US" altLang="en-US" sz="14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42" name="Text Box 21"/>
            <p:cNvSpPr txBox="1">
              <a:spLocks noChangeArrowheads="1"/>
            </p:cNvSpPr>
            <p:nvPr/>
          </p:nvSpPr>
          <p:spPr bwMode="auto">
            <a:xfrm>
              <a:off x="3441643" y="2815532"/>
              <a:ext cx="694507" cy="126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40000"/>
                </a:lnSpc>
                <a:spcBef>
                  <a:spcPct val="50000"/>
                </a:spcBef>
                <a:buNone/>
              </a:pPr>
              <a:r>
                <a:rPr lang="en-US" altLang="en-US" sz="1400" b="1">
                  <a:solidFill>
                    <a:prstClr val="black"/>
                  </a:solidFill>
                </a:rPr>
                <a:t>Mask</a:t>
              </a:r>
            </a:p>
          </p:txBody>
        </p:sp>
        <p:grpSp>
          <p:nvGrpSpPr>
            <p:cNvPr id="2" name="Group 1061"/>
            <p:cNvGrpSpPr>
              <a:grpSpLocks/>
            </p:cNvGrpSpPr>
            <p:nvPr/>
          </p:nvGrpSpPr>
          <p:grpSpPr bwMode="auto">
            <a:xfrm>
              <a:off x="2362041" y="4088010"/>
              <a:ext cx="1182738" cy="619496"/>
              <a:chOff x="154" y="3144"/>
              <a:chExt cx="1766" cy="925"/>
            </a:xfrm>
          </p:grpSpPr>
          <p:sp>
            <p:nvSpPr>
              <p:cNvPr id="30752" name="AutoShape 1058"/>
              <p:cNvSpPr>
                <a:spLocks/>
              </p:cNvSpPr>
              <p:nvPr/>
            </p:nvSpPr>
            <p:spPr bwMode="auto">
              <a:xfrm rot="-5400000">
                <a:off x="912" y="2424"/>
                <a:ext cx="288" cy="1728"/>
              </a:xfrm>
              <a:prstGeom prst="leftBrace">
                <a:avLst>
                  <a:gd name="adj1" fmla="val 50000"/>
                  <a:gd name="adj2" fmla="val 48958"/>
                </a:avLst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endParaRPr lang="en-US" altLang="en-US" sz="140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0753" name="Text Box 1059"/>
              <p:cNvSpPr txBox="1">
                <a:spLocks noChangeArrowheads="1"/>
              </p:cNvSpPr>
              <p:nvPr/>
            </p:nvSpPr>
            <p:spPr bwMode="auto">
              <a:xfrm>
                <a:off x="154" y="3452"/>
                <a:ext cx="1536" cy="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en-US" altLang="en-US" sz="1600" b="1" dirty="0">
                    <a:solidFill>
                      <a:srgbClr val="CC0000"/>
                    </a:solidFill>
                    <a:latin typeface="Arial" panose="020B0604020202020204" pitchFamily="34" charset="0"/>
                  </a:rPr>
                  <a:t>Illumination</a:t>
                </a:r>
                <a:r>
                  <a:rPr lang="en-US" altLang="en-US" sz="1200" b="1" dirty="0">
                    <a:solidFill>
                      <a:srgbClr val="CC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n-US" sz="1600" b="1" dirty="0">
                    <a:solidFill>
                      <a:srgbClr val="CC0000"/>
                    </a:solidFill>
                    <a:latin typeface="Arial" panose="020B0604020202020204" pitchFamily="34" charset="0"/>
                  </a:rPr>
                  <a:t>system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55978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5997944" cy="637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3"/>
          <p:cNvSpPr txBox="1">
            <a:spLocks noChangeArrowheads="1"/>
          </p:cNvSpPr>
          <p:nvPr/>
        </p:nvSpPr>
        <p:spPr bwMode="auto">
          <a:xfrm>
            <a:off x="2514600" y="254067"/>
            <a:ext cx="4356157" cy="2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40000"/>
              </a:lnSpc>
              <a:spcBef>
                <a:spcPct val="50000"/>
              </a:spcBef>
              <a:buNone/>
            </a:pPr>
            <a:r>
              <a:rPr lang="en-US" altLang="en-US" sz="1800" b="1" dirty="0">
                <a:solidFill>
                  <a:srgbClr val="0000FF"/>
                </a:solidFill>
                <a:latin typeface="Arial" panose="020B0604020202020204" pitchFamily="34" charset="0"/>
              </a:rPr>
              <a:t>Many Projection Design Options</a:t>
            </a:r>
          </a:p>
        </p:txBody>
      </p:sp>
    </p:spTree>
    <p:extLst>
      <p:ext uri="{BB962C8B-B14F-4D97-AF65-F5344CB8AC3E}">
        <p14:creationId xmlns:p14="http://schemas.microsoft.com/office/powerpoint/2010/main" val="11628926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899035"/>
            <a:ext cx="3682158" cy="5629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295400" y="545091"/>
            <a:ext cx="646775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40000"/>
              </a:lnSpc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</a:rPr>
              <a:t>Step and Repeat Principle</a:t>
            </a:r>
          </a:p>
        </p:txBody>
      </p:sp>
      <p:pic>
        <p:nvPicPr>
          <p:cNvPr id="35845" name="Picture 5" descr="finishedwaf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772" y="4356517"/>
            <a:ext cx="1760591" cy="1544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4267200" y="4356517"/>
            <a:ext cx="908634" cy="2616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1100" b="1" dirty="0">
                <a:solidFill>
                  <a:srgbClr val="FF0000"/>
                </a:solidFill>
                <a:latin typeface="Arial" panose="020B0604020202020204" pitchFamily="34" charset="0"/>
              </a:rPr>
              <a:t>[Reticle]</a:t>
            </a:r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 flipH="1">
            <a:off x="3067709" y="5257801"/>
            <a:ext cx="2893062" cy="91665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76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87482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0" grpId="0" animBg="1"/>
    </p:bldLst>
  </p:timing>
</p:sld>
</file>

<file path=ppt/theme/theme1.xml><?xml version="1.0" encoding="utf-8"?>
<a:theme xmlns:a="http://schemas.openxmlformats.org/drawingml/2006/main" name="1_MII template- 9-2005">
  <a:themeElements>
    <a:clrScheme name="MII template- 9-2005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II template- 9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II template- 9-2005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I template- 9-2005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17172</TotalTime>
  <Words>758</Words>
  <Application>Microsoft Office PowerPoint</Application>
  <PresentationFormat>On-screen Show (4:3)</PresentationFormat>
  <Paragraphs>182</Paragraphs>
  <Slides>27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Lucida Sans</vt:lpstr>
      <vt:lpstr>Symbol</vt:lpstr>
      <vt:lpstr>Times New Roman</vt:lpstr>
      <vt:lpstr>Webdings</vt:lpstr>
      <vt:lpstr>1_MII template- 9-2005</vt:lpstr>
      <vt:lpstr>CS ChemDraw Drawing</vt:lpstr>
      <vt:lpstr>PowerPoint Presentation</vt:lpstr>
      <vt:lpstr>PowerPoint Presentation</vt:lpstr>
      <vt:lpstr>NTRS / IRDS </vt:lpstr>
      <vt:lpstr>Hole Type Patterns 2018 draft</vt:lpstr>
      <vt:lpstr>PowerPoint Presentation</vt:lpstr>
      <vt:lpstr>IRDS Patterning Conclusions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Reducing wavelength</vt:lpstr>
      <vt:lpstr>Wave Length Reduction History</vt:lpstr>
      <vt:lpstr>PowerPoint Presentation</vt:lpstr>
      <vt:lpstr>PowerPoint Presentation</vt:lpstr>
      <vt:lpstr>A Prophetic Advertisement??</vt:lpstr>
      <vt:lpstr>PowerPoint Presentation</vt:lpstr>
      <vt:lpstr>Grinding the Primary Mirror for Hubble</vt:lpstr>
      <vt:lpstr>Hubble Telescope</vt:lpstr>
      <vt:lpstr>Repairing the Telescope</vt:lpstr>
      <vt:lpstr>Repairing the Telescope</vt:lpstr>
      <vt:lpstr>Spiral Galaxy Before and After</vt:lpstr>
      <vt:lpstr>Eagle Nebula</vt:lpstr>
      <vt:lpstr>Horse Head Nebula</vt:lpstr>
      <vt:lpstr>25th Anniversary Image</vt:lpstr>
    </vt:vector>
  </TitlesOfParts>
  <Company>The University of Texas at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willson</dc:creator>
  <cp:lastModifiedBy>grant</cp:lastModifiedBy>
  <cp:revision>1025</cp:revision>
  <cp:lastPrinted>2018-09-11T03:48:57Z</cp:lastPrinted>
  <dcterms:created xsi:type="dcterms:W3CDTF">2002-02-15T21:27:43Z</dcterms:created>
  <dcterms:modified xsi:type="dcterms:W3CDTF">2018-09-12T17:47:52Z</dcterms:modified>
</cp:coreProperties>
</file>